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y="6858000" cx="12192000"/>
  <p:notesSz cx="6858000" cy="9144000"/>
  <p:embeddedFontLst>
    <p:embeddedFont>
      <p:font typeface="Play"/>
      <p:regular r:id="rId15"/>
      <p:bold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Play-regular.fntdata"/><Relationship Id="rId14" Type="http://schemas.openxmlformats.org/officeDocument/2006/relationships/slide" Target="slides/slide10.xml"/><Relationship Id="rId16" Type="http://schemas.openxmlformats.org/officeDocument/2006/relationships/font" Target="fonts/Play-bold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" name="Google Shape;13;p1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14" name="Google Shape;14;p1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2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3" name="Google Shape;53;p2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54" name="Google Shape;54;p2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e5b1ae8d44_0_4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6" name="Google Shape;136;g3e5b1ae8d44_0_4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137" name="Google Shape;137;g3e5b1ae8d44_0_4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3e5b1ae8d44_0_59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88" name="Google Shape;188;g3e5b1ae8d44_0_59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189" name="Google Shape;189;g3e5b1ae8d44_0_59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3e5b1ae8d44_0_145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29" name="Google Shape;229;g3e5b1ae8d44_0_145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230" name="Google Shape;230;g3e5b1ae8d44_0_145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6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72" name="Google Shape;272;p6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273" name="Google Shape;273;p6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3e5cb23728f_0_0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16" name="Google Shape;316;g3e5cb23728f_0_0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317" name="Google Shape;317;g3e5cb23728f_0_0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g3e5cb23728f_0_42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55" name="Google Shape;355;g3e5cb23728f_0_42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356" name="Google Shape;356;g3e5cb23728f_0_42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7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03" name="Google Shape;403;p7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404" name="Google Shape;404;p7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8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34" name="Google Shape;434;p8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435" name="Google Shape;435;p8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Relationship Id="rId4" Type="http://schemas.openxmlformats.org/officeDocument/2006/relationships/image" Target="../media/image1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jpg"/><Relationship Id="rId4" Type="http://schemas.openxmlformats.org/officeDocument/2006/relationships/image" Target="../media/image10.jpg"/><Relationship Id="rId5" Type="http://schemas.openxmlformats.org/officeDocument/2006/relationships/image" Target="../media/image6.jpg"/><Relationship Id="rId6" Type="http://schemas.openxmlformats.org/officeDocument/2006/relationships/image" Target="../media/image8.jpg"/><Relationship Id="rId7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AFD"/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3"/>
          <p:cNvSpPr/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073B7A"/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" name="Google Shape;18;p3"/>
          <p:cNvSpPr/>
          <p:nvPr/>
        </p:nvSpPr>
        <p:spPr>
          <a:xfrm>
            <a:off x="209550" y="0"/>
            <a:ext cx="85725" cy="6858000"/>
          </a:xfrm>
          <a:prstGeom prst="rect">
            <a:avLst/>
          </a:prstGeom>
          <a:solidFill>
            <a:srgbClr val="20A9E0"/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" name="Google Shape;19;p3"/>
          <p:cNvSpPr/>
          <p:nvPr/>
        </p:nvSpPr>
        <p:spPr>
          <a:xfrm>
            <a:off x="514350" y="381000"/>
            <a:ext cx="514350" cy="57150"/>
          </a:xfrm>
          <a:prstGeom prst="rect">
            <a:avLst/>
          </a:prstGeom>
          <a:solidFill>
            <a:srgbClr val="FF7A1A"/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" name="Google Shape;20;p3"/>
          <p:cNvSpPr/>
          <p:nvPr/>
        </p:nvSpPr>
        <p:spPr>
          <a:xfrm>
            <a:off x="1066800" y="381000"/>
            <a:ext cx="895350" cy="57150"/>
          </a:xfrm>
          <a:prstGeom prst="rect">
            <a:avLst/>
          </a:prstGeom>
          <a:solidFill>
            <a:srgbClr val="073B7A"/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1" name="Google Shape;21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4350" y="624750"/>
            <a:ext cx="3191100" cy="651831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p3"/>
          <p:cNvSpPr/>
          <p:nvPr/>
        </p:nvSpPr>
        <p:spPr>
          <a:xfrm>
            <a:off x="748725" y="2549150"/>
            <a:ext cx="5100000" cy="13947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1057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326">
                <a:solidFill>
                  <a:srgbClr val="12233D"/>
                </a:solidFill>
                <a:latin typeface="Play"/>
                <a:ea typeface="Play"/>
                <a:cs typeface="Play"/>
                <a:sym typeface="Play"/>
              </a:rPr>
              <a:t>Скайнетворк</a:t>
            </a:r>
            <a:endParaRPr sz="3553"/>
          </a:p>
        </p:txBody>
      </p:sp>
      <p:sp>
        <p:nvSpPr>
          <p:cNvPr id="23" name="Google Shape;23;p3"/>
          <p:cNvSpPr/>
          <p:nvPr/>
        </p:nvSpPr>
        <p:spPr>
          <a:xfrm>
            <a:off x="790976" y="3513450"/>
            <a:ext cx="5758500" cy="4017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1057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163">
                <a:solidFill>
                  <a:srgbClr val="5A6B7F"/>
                </a:solidFill>
                <a:latin typeface="Arial"/>
                <a:ea typeface="Arial"/>
                <a:cs typeface="Arial"/>
                <a:sym typeface="Arial"/>
              </a:rPr>
              <a:t>Провайдер коммуникаций и B2B цифровых сервисов</a:t>
            </a:r>
            <a:endParaRPr sz="1553"/>
          </a:p>
        </p:txBody>
      </p:sp>
      <p:sp>
        <p:nvSpPr>
          <p:cNvPr id="24" name="Google Shape;24;p3"/>
          <p:cNvSpPr/>
          <p:nvPr/>
        </p:nvSpPr>
        <p:spPr>
          <a:xfrm>
            <a:off x="7126750" y="1276575"/>
            <a:ext cx="4339800" cy="1201800"/>
          </a:xfrm>
          <a:prstGeom prst="rect">
            <a:avLst/>
          </a:prstGeom>
          <a:solidFill>
            <a:srgbClr val="FFFFFF"/>
          </a:solidFill>
          <a:ln cap="flat" cmpd="sng" w="13075">
            <a:solidFill>
              <a:srgbClr val="D4E8F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5375" lIns="125375" spcFirstLastPara="1" rIns="125375" wrap="square" tIns="1253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" name="Google Shape;25;p3"/>
          <p:cNvSpPr/>
          <p:nvPr/>
        </p:nvSpPr>
        <p:spPr>
          <a:xfrm>
            <a:off x="7126750" y="1276575"/>
            <a:ext cx="96300" cy="1201800"/>
          </a:xfrm>
          <a:prstGeom prst="rect">
            <a:avLst/>
          </a:prstGeom>
          <a:solidFill>
            <a:srgbClr val="20A9E0"/>
          </a:solidFill>
          <a:ln cap="flat" cmpd="sng" w="1307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5375" lIns="125375" spcFirstLastPara="1" rIns="125375" wrap="square" tIns="1253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" name="Google Shape;26;p3"/>
          <p:cNvSpPr/>
          <p:nvPr/>
        </p:nvSpPr>
        <p:spPr>
          <a:xfrm>
            <a:off x="7480350" y="1433348"/>
            <a:ext cx="3825600" cy="4965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1307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983">
                <a:solidFill>
                  <a:srgbClr val="073B7A"/>
                </a:solidFill>
                <a:latin typeface="Play"/>
                <a:ea typeface="Play"/>
                <a:cs typeface="Play"/>
                <a:sym typeface="Play"/>
              </a:rPr>
              <a:t>B2B</a:t>
            </a:r>
            <a:endParaRPr sz="1920"/>
          </a:p>
        </p:txBody>
      </p:sp>
      <p:sp>
        <p:nvSpPr>
          <p:cNvPr id="27" name="Google Shape;27;p3"/>
          <p:cNvSpPr/>
          <p:nvPr/>
        </p:nvSpPr>
        <p:spPr>
          <a:xfrm>
            <a:off x="7480350" y="1877558"/>
            <a:ext cx="3825300" cy="4440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1307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52">
                <a:solidFill>
                  <a:srgbClr val="5A6B7F"/>
                </a:solidFill>
                <a:latin typeface="Arial"/>
                <a:ea typeface="Arial"/>
                <a:cs typeface="Arial"/>
                <a:sym typeface="Arial"/>
              </a:rPr>
              <a:t>связь, телефония и облака для бизнеса</a:t>
            </a:r>
            <a:endParaRPr sz="1920"/>
          </a:p>
        </p:txBody>
      </p:sp>
      <p:sp>
        <p:nvSpPr>
          <p:cNvPr id="28" name="Google Shape;28;p3"/>
          <p:cNvSpPr/>
          <p:nvPr/>
        </p:nvSpPr>
        <p:spPr>
          <a:xfrm>
            <a:off x="7126750" y="2713662"/>
            <a:ext cx="4339800" cy="1201800"/>
          </a:xfrm>
          <a:prstGeom prst="rect">
            <a:avLst/>
          </a:prstGeom>
          <a:solidFill>
            <a:srgbClr val="FFFFFF"/>
          </a:solidFill>
          <a:ln cap="flat" cmpd="sng" w="13075">
            <a:solidFill>
              <a:srgbClr val="D4E8F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5375" lIns="125375" spcFirstLastPara="1" rIns="125375" wrap="square" tIns="1253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" name="Google Shape;29;p3"/>
          <p:cNvSpPr/>
          <p:nvPr/>
        </p:nvSpPr>
        <p:spPr>
          <a:xfrm>
            <a:off x="7126750" y="2713662"/>
            <a:ext cx="96300" cy="1201800"/>
          </a:xfrm>
          <a:prstGeom prst="rect">
            <a:avLst/>
          </a:prstGeom>
          <a:solidFill>
            <a:srgbClr val="FF7A1A"/>
          </a:solidFill>
          <a:ln cap="flat" cmpd="sng" w="1307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5375" lIns="125375" spcFirstLastPara="1" rIns="125375" wrap="square" tIns="1253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" name="Google Shape;30;p3"/>
          <p:cNvSpPr/>
          <p:nvPr/>
        </p:nvSpPr>
        <p:spPr>
          <a:xfrm>
            <a:off x="7480350" y="2870436"/>
            <a:ext cx="3825300" cy="4965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1307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983">
                <a:solidFill>
                  <a:srgbClr val="073B7A"/>
                </a:solidFill>
                <a:latin typeface="Play"/>
                <a:ea typeface="Play"/>
                <a:cs typeface="Play"/>
                <a:sym typeface="Play"/>
              </a:rPr>
              <a:t>50+</a:t>
            </a:r>
            <a:endParaRPr sz="1920"/>
          </a:p>
        </p:txBody>
      </p:sp>
      <p:sp>
        <p:nvSpPr>
          <p:cNvPr id="31" name="Google Shape;31;p3"/>
          <p:cNvSpPr/>
          <p:nvPr/>
        </p:nvSpPr>
        <p:spPr>
          <a:xfrm>
            <a:off x="7480350" y="3307633"/>
            <a:ext cx="3825300" cy="4440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1307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52">
                <a:solidFill>
                  <a:srgbClr val="5A6B7F"/>
                </a:solidFill>
                <a:latin typeface="Arial"/>
                <a:ea typeface="Arial"/>
                <a:cs typeface="Arial"/>
                <a:sym typeface="Arial"/>
              </a:rPr>
              <a:t>тендерных площадок в поиске SkyTender</a:t>
            </a:r>
            <a:endParaRPr sz="1920"/>
          </a:p>
        </p:txBody>
      </p:sp>
      <p:sp>
        <p:nvSpPr>
          <p:cNvPr id="32" name="Google Shape;32;p3"/>
          <p:cNvSpPr/>
          <p:nvPr/>
        </p:nvSpPr>
        <p:spPr>
          <a:xfrm>
            <a:off x="7126750" y="4150750"/>
            <a:ext cx="4339800" cy="1201800"/>
          </a:xfrm>
          <a:prstGeom prst="rect">
            <a:avLst/>
          </a:prstGeom>
          <a:solidFill>
            <a:srgbClr val="FFFFFF"/>
          </a:solidFill>
          <a:ln cap="flat" cmpd="sng" w="13075">
            <a:solidFill>
              <a:srgbClr val="D4E8F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5375" lIns="125375" spcFirstLastPara="1" rIns="125375" wrap="square" tIns="1253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" name="Google Shape;33;p3"/>
          <p:cNvSpPr/>
          <p:nvPr/>
        </p:nvSpPr>
        <p:spPr>
          <a:xfrm>
            <a:off x="7126750" y="4150750"/>
            <a:ext cx="96300" cy="1201800"/>
          </a:xfrm>
          <a:prstGeom prst="rect">
            <a:avLst/>
          </a:prstGeom>
          <a:solidFill>
            <a:srgbClr val="073B7A"/>
          </a:solidFill>
          <a:ln cap="flat" cmpd="sng" w="1307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5375" lIns="125375" spcFirstLastPara="1" rIns="125375" wrap="square" tIns="1253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" name="Google Shape;34;p3"/>
          <p:cNvSpPr/>
          <p:nvPr/>
        </p:nvSpPr>
        <p:spPr>
          <a:xfrm>
            <a:off x="7480350" y="4307523"/>
            <a:ext cx="3825300" cy="4965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1307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983">
                <a:solidFill>
                  <a:srgbClr val="073B7A"/>
                </a:solidFill>
                <a:latin typeface="Play"/>
                <a:ea typeface="Play"/>
                <a:cs typeface="Play"/>
                <a:sym typeface="Play"/>
              </a:rPr>
              <a:t>40 тыс.</a:t>
            </a:r>
            <a:endParaRPr sz="1920"/>
          </a:p>
        </p:txBody>
      </p:sp>
      <p:sp>
        <p:nvSpPr>
          <p:cNvPr id="35" name="Google Shape;35;p3"/>
          <p:cNvSpPr/>
          <p:nvPr/>
        </p:nvSpPr>
        <p:spPr>
          <a:xfrm>
            <a:off x="7493206" y="4737738"/>
            <a:ext cx="3825300" cy="4440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1307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52">
                <a:solidFill>
                  <a:srgbClr val="5A6B7F"/>
                </a:solidFill>
                <a:latin typeface="Arial"/>
                <a:ea typeface="Arial"/>
                <a:cs typeface="Arial"/>
                <a:sym typeface="Arial"/>
              </a:rPr>
              <a:t>пользователей платформы SkyTender в РФ</a:t>
            </a:r>
            <a:endParaRPr sz="1920"/>
          </a:p>
        </p:txBody>
      </p:sp>
      <p:sp>
        <p:nvSpPr>
          <p:cNvPr id="36" name="Google Shape;36;p3"/>
          <p:cNvSpPr/>
          <p:nvPr/>
        </p:nvSpPr>
        <p:spPr>
          <a:xfrm>
            <a:off x="1447738" y="6004050"/>
            <a:ext cx="1727100" cy="4572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D4E8F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3"/>
          <p:cNvSpPr/>
          <p:nvPr/>
        </p:nvSpPr>
        <p:spPr>
          <a:xfrm>
            <a:off x="1447738" y="6397750"/>
            <a:ext cx="1727100" cy="63600"/>
          </a:xfrm>
          <a:prstGeom prst="rect">
            <a:avLst/>
          </a:prstGeom>
          <a:solidFill>
            <a:srgbClr val="20A9E0"/>
          </a:solidFill>
          <a:ln cap="flat" cmpd="sng" w="1270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3"/>
          <p:cNvSpPr/>
          <p:nvPr/>
        </p:nvSpPr>
        <p:spPr>
          <a:xfrm>
            <a:off x="1574738" y="6054850"/>
            <a:ext cx="1473300" cy="3303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1270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12233D"/>
                </a:solidFill>
                <a:latin typeface="Arial"/>
                <a:ea typeface="Arial"/>
                <a:cs typeface="Arial"/>
                <a:sym typeface="Arial"/>
              </a:rPr>
              <a:t>Интернет</a:t>
            </a:r>
            <a:endParaRPr sz="1867"/>
          </a:p>
        </p:txBody>
      </p:sp>
      <p:sp>
        <p:nvSpPr>
          <p:cNvPr id="39" name="Google Shape;39;p3"/>
          <p:cNvSpPr/>
          <p:nvPr/>
        </p:nvSpPr>
        <p:spPr>
          <a:xfrm>
            <a:off x="3327338" y="6004050"/>
            <a:ext cx="1549500" cy="4572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D4E8F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" name="Google Shape;40;p3"/>
          <p:cNvSpPr/>
          <p:nvPr/>
        </p:nvSpPr>
        <p:spPr>
          <a:xfrm>
            <a:off x="3327338" y="6397750"/>
            <a:ext cx="1549500" cy="63600"/>
          </a:xfrm>
          <a:prstGeom prst="rect">
            <a:avLst/>
          </a:prstGeom>
          <a:solidFill>
            <a:srgbClr val="073B7A"/>
          </a:solidFill>
          <a:ln cap="flat" cmpd="sng" w="1270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" name="Google Shape;41;p3"/>
          <p:cNvSpPr/>
          <p:nvPr/>
        </p:nvSpPr>
        <p:spPr>
          <a:xfrm>
            <a:off x="3454338" y="6054850"/>
            <a:ext cx="1295400" cy="3303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1270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12233D"/>
                </a:solidFill>
                <a:latin typeface="Arial"/>
                <a:ea typeface="Arial"/>
                <a:cs typeface="Arial"/>
                <a:sym typeface="Arial"/>
              </a:rPr>
              <a:t>VOIP</a:t>
            </a:r>
            <a:endParaRPr sz="1867"/>
          </a:p>
        </p:txBody>
      </p:sp>
      <p:sp>
        <p:nvSpPr>
          <p:cNvPr id="42" name="Google Shape;42;p3"/>
          <p:cNvSpPr/>
          <p:nvPr/>
        </p:nvSpPr>
        <p:spPr>
          <a:xfrm>
            <a:off x="5029138" y="6004050"/>
            <a:ext cx="1422300" cy="4572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D4E8F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" name="Google Shape;43;p3"/>
          <p:cNvSpPr/>
          <p:nvPr/>
        </p:nvSpPr>
        <p:spPr>
          <a:xfrm>
            <a:off x="5029138" y="6397750"/>
            <a:ext cx="1422300" cy="63600"/>
          </a:xfrm>
          <a:prstGeom prst="rect">
            <a:avLst/>
          </a:prstGeom>
          <a:solidFill>
            <a:srgbClr val="FF7A1A"/>
          </a:solidFill>
          <a:ln cap="flat" cmpd="sng" w="1270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" name="Google Shape;44;p3"/>
          <p:cNvSpPr/>
          <p:nvPr/>
        </p:nvSpPr>
        <p:spPr>
          <a:xfrm>
            <a:off x="5156138" y="6054850"/>
            <a:ext cx="1168500" cy="3303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1270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12233D"/>
                </a:solidFill>
                <a:latin typeface="Arial"/>
                <a:ea typeface="Arial"/>
                <a:cs typeface="Arial"/>
                <a:sym typeface="Arial"/>
              </a:rPr>
              <a:t>ЭЦП</a:t>
            </a:r>
            <a:endParaRPr sz="1867"/>
          </a:p>
        </p:txBody>
      </p:sp>
      <p:sp>
        <p:nvSpPr>
          <p:cNvPr id="45" name="Google Shape;45;p3"/>
          <p:cNvSpPr/>
          <p:nvPr/>
        </p:nvSpPr>
        <p:spPr>
          <a:xfrm>
            <a:off x="6603938" y="6004050"/>
            <a:ext cx="1905000" cy="4572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D4E8F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" name="Google Shape;46;p3"/>
          <p:cNvSpPr/>
          <p:nvPr/>
        </p:nvSpPr>
        <p:spPr>
          <a:xfrm>
            <a:off x="6603938" y="6397750"/>
            <a:ext cx="1905000" cy="63600"/>
          </a:xfrm>
          <a:prstGeom prst="rect">
            <a:avLst/>
          </a:prstGeom>
          <a:solidFill>
            <a:srgbClr val="20A9E0"/>
          </a:solidFill>
          <a:ln cap="flat" cmpd="sng" w="1270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" name="Google Shape;47;p3"/>
          <p:cNvSpPr/>
          <p:nvPr/>
        </p:nvSpPr>
        <p:spPr>
          <a:xfrm>
            <a:off x="6730938" y="6054850"/>
            <a:ext cx="1650900" cy="3303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1270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12233D"/>
                </a:solidFill>
                <a:latin typeface="Arial"/>
                <a:ea typeface="Arial"/>
                <a:cs typeface="Arial"/>
                <a:sym typeface="Arial"/>
              </a:rPr>
              <a:t>SkyTender</a:t>
            </a:r>
            <a:endParaRPr sz="1867"/>
          </a:p>
        </p:txBody>
      </p:sp>
      <p:sp>
        <p:nvSpPr>
          <p:cNvPr id="48" name="Google Shape;48;p3"/>
          <p:cNvSpPr/>
          <p:nvPr/>
        </p:nvSpPr>
        <p:spPr>
          <a:xfrm>
            <a:off x="8661338" y="6004050"/>
            <a:ext cx="2082900" cy="4572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D4E8F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" name="Google Shape;49;p3"/>
          <p:cNvSpPr/>
          <p:nvPr/>
        </p:nvSpPr>
        <p:spPr>
          <a:xfrm>
            <a:off x="8661338" y="6397750"/>
            <a:ext cx="2082900" cy="63600"/>
          </a:xfrm>
          <a:prstGeom prst="rect">
            <a:avLst/>
          </a:prstGeom>
          <a:solidFill>
            <a:srgbClr val="073B7A"/>
          </a:solidFill>
          <a:ln cap="flat" cmpd="sng" w="1270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" name="Google Shape;50;p3"/>
          <p:cNvSpPr/>
          <p:nvPr/>
        </p:nvSpPr>
        <p:spPr>
          <a:xfrm>
            <a:off x="8788338" y="6054850"/>
            <a:ext cx="1828800" cy="3303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1270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12233D"/>
                </a:solidFill>
                <a:latin typeface="Arial"/>
                <a:ea typeface="Arial"/>
                <a:cs typeface="Arial"/>
                <a:sym typeface="Arial"/>
              </a:rPr>
              <a:t>SquareTrade</a:t>
            </a:r>
            <a:endParaRPr sz="1867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AFD"/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4"/>
          <p:cNvSpPr/>
          <p:nvPr/>
        </p:nvSpPr>
        <p:spPr>
          <a:xfrm>
            <a:off x="3040350" y="1939951"/>
            <a:ext cx="5775900" cy="22800"/>
          </a:xfrm>
          <a:prstGeom prst="rect">
            <a:avLst/>
          </a:prstGeom>
          <a:solidFill>
            <a:srgbClr val="5CAED7"/>
          </a:solidFill>
          <a:ln cap="flat" cmpd="sng" w="985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4600" lIns="94600" spcFirstLastPara="1" rIns="94600" wrap="square" tIns="946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4"/>
          <p:cNvSpPr/>
          <p:nvPr/>
        </p:nvSpPr>
        <p:spPr>
          <a:xfrm>
            <a:off x="3040352" y="1939947"/>
            <a:ext cx="5618400" cy="22800"/>
          </a:xfrm>
          <a:prstGeom prst="rect">
            <a:avLst/>
          </a:prstGeom>
          <a:solidFill>
            <a:srgbClr val="5CAED7"/>
          </a:solidFill>
          <a:ln cap="flat" cmpd="sng" w="985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4600" lIns="94600" spcFirstLastPara="1" rIns="94600" wrap="square" tIns="946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4"/>
          <p:cNvSpPr/>
          <p:nvPr/>
        </p:nvSpPr>
        <p:spPr>
          <a:xfrm>
            <a:off x="6224075" y="1597598"/>
            <a:ext cx="2109600" cy="1986600"/>
          </a:xfrm>
          <a:prstGeom prst="rect">
            <a:avLst/>
          </a:prstGeom>
          <a:solidFill>
            <a:srgbClr val="FFFFFF"/>
          </a:solidFill>
          <a:ln cap="flat" cmpd="sng" w="9850">
            <a:solidFill>
              <a:srgbClr val="C6D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4600" lIns="94600" spcFirstLastPara="1" rIns="94600" wrap="square" tIns="946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4"/>
          <p:cNvSpPr/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073B7A"/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4"/>
          <p:cNvSpPr/>
          <p:nvPr/>
        </p:nvSpPr>
        <p:spPr>
          <a:xfrm>
            <a:off x="209550" y="0"/>
            <a:ext cx="85725" cy="6858000"/>
          </a:xfrm>
          <a:prstGeom prst="rect">
            <a:avLst/>
          </a:prstGeom>
          <a:solidFill>
            <a:srgbClr val="20A9E0"/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4"/>
          <p:cNvSpPr/>
          <p:nvPr/>
        </p:nvSpPr>
        <p:spPr>
          <a:xfrm>
            <a:off x="514350" y="381000"/>
            <a:ext cx="514350" cy="57150"/>
          </a:xfrm>
          <a:prstGeom prst="rect">
            <a:avLst/>
          </a:prstGeom>
          <a:solidFill>
            <a:srgbClr val="FF7A1A"/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4"/>
          <p:cNvSpPr/>
          <p:nvPr/>
        </p:nvSpPr>
        <p:spPr>
          <a:xfrm>
            <a:off x="1066800" y="381000"/>
            <a:ext cx="895350" cy="57150"/>
          </a:xfrm>
          <a:prstGeom prst="rect">
            <a:avLst/>
          </a:prstGeom>
          <a:solidFill>
            <a:srgbClr val="073B7A"/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4"/>
          <p:cNvSpPr/>
          <p:nvPr/>
        </p:nvSpPr>
        <p:spPr>
          <a:xfrm>
            <a:off x="685800" y="476250"/>
            <a:ext cx="10287000" cy="6477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700">
                <a:solidFill>
                  <a:srgbClr val="12233D"/>
                </a:solidFill>
                <a:latin typeface="Play"/>
                <a:ea typeface="Play"/>
                <a:cs typeface="Play"/>
                <a:sym typeface="Play"/>
              </a:rPr>
              <a:t>Экосистема сервисов Скайнетворк</a:t>
            </a:r>
            <a:endParaRPr/>
          </a:p>
        </p:txBody>
      </p:sp>
      <p:sp>
        <p:nvSpPr>
          <p:cNvPr id="65" name="Google Shape;65;p4"/>
          <p:cNvSpPr/>
          <p:nvPr/>
        </p:nvSpPr>
        <p:spPr>
          <a:xfrm>
            <a:off x="576175" y="2933150"/>
            <a:ext cx="2227800" cy="1119000"/>
          </a:xfrm>
          <a:prstGeom prst="rect">
            <a:avLst/>
          </a:prstGeom>
          <a:solidFill>
            <a:srgbClr val="073B7A"/>
          </a:solidFill>
          <a:ln cap="flat" cmpd="sng" w="9850">
            <a:solidFill>
              <a:srgbClr val="073B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4600" lIns="94600" spcFirstLastPara="1" rIns="94600" wrap="square" tIns="946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4"/>
          <p:cNvSpPr/>
          <p:nvPr/>
        </p:nvSpPr>
        <p:spPr>
          <a:xfrm>
            <a:off x="793023" y="3218554"/>
            <a:ext cx="1794000" cy="5478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85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63">
                <a:solidFill>
                  <a:srgbClr val="FFFFFF"/>
                </a:solidFill>
                <a:latin typeface="Play"/>
                <a:ea typeface="Play"/>
                <a:cs typeface="Play"/>
                <a:sym typeface="Play"/>
              </a:rPr>
              <a:t>IT-интегратор</a:t>
            </a:r>
            <a:endParaRPr sz="1449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63">
                <a:solidFill>
                  <a:srgbClr val="FFFFFF"/>
                </a:solidFill>
                <a:latin typeface="Play"/>
                <a:ea typeface="Play"/>
                <a:cs typeface="Play"/>
                <a:sym typeface="Play"/>
              </a:rPr>
              <a:t>«Скайнетворк»</a:t>
            </a:r>
            <a:endParaRPr sz="1449"/>
          </a:p>
        </p:txBody>
      </p:sp>
      <p:sp>
        <p:nvSpPr>
          <p:cNvPr id="67" name="Google Shape;67;p4"/>
          <p:cNvSpPr/>
          <p:nvPr/>
        </p:nvSpPr>
        <p:spPr>
          <a:xfrm>
            <a:off x="2803791" y="3481125"/>
            <a:ext cx="236700" cy="22800"/>
          </a:xfrm>
          <a:prstGeom prst="rect">
            <a:avLst/>
          </a:prstGeom>
          <a:solidFill>
            <a:srgbClr val="5CAED7"/>
          </a:solidFill>
          <a:ln cap="flat" cmpd="sng" w="985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4600" lIns="94600" spcFirstLastPara="1" rIns="94600" wrap="square" tIns="946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4"/>
          <p:cNvSpPr/>
          <p:nvPr/>
        </p:nvSpPr>
        <p:spPr>
          <a:xfrm>
            <a:off x="3030495" y="1951363"/>
            <a:ext cx="19800" cy="1541100"/>
          </a:xfrm>
          <a:prstGeom prst="rect">
            <a:avLst/>
          </a:prstGeom>
          <a:solidFill>
            <a:srgbClr val="5CAED7"/>
          </a:solidFill>
          <a:ln cap="flat" cmpd="sng" w="985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4600" lIns="94600" spcFirstLastPara="1" rIns="94600" wrap="square" tIns="946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4"/>
          <p:cNvSpPr/>
          <p:nvPr/>
        </p:nvSpPr>
        <p:spPr>
          <a:xfrm>
            <a:off x="3030055" y="1939947"/>
            <a:ext cx="394200" cy="22800"/>
          </a:xfrm>
          <a:prstGeom prst="rect">
            <a:avLst/>
          </a:prstGeom>
          <a:solidFill>
            <a:srgbClr val="5CAED7"/>
          </a:solidFill>
          <a:ln cap="flat" cmpd="sng" w="985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4600" lIns="94600" spcFirstLastPara="1" rIns="94600" wrap="square" tIns="946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4"/>
          <p:cNvSpPr/>
          <p:nvPr/>
        </p:nvSpPr>
        <p:spPr>
          <a:xfrm>
            <a:off x="2803791" y="3481125"/>
            <a:ext cx="236700" cy="22800"/>
          </a:xfrm>
          <a:prstGeom prst="rect">
            <a:avLst/>
          </a:prstGeom>
          <a:solidFill>
            <a:srgbClr val="5CAED7"/>
          </a:solidFill>
          <a:ln cap="flat" cmpd="sng" w="985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4600" lIns="94600" spcFirstLastPara="1" rIns="94600" wrap="square" tIns="946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4"/>
          <p:cNvSpPr/>
          <p:nvPr/>
        </p:nvSpPr>
        <p:spPr>
          <a:xfrm>
            <a:off x="3030495" y="1951363"/>
            <a:ext cx="19800" cy="1541100"/>
          </a:xfrm>
          <a:prstGeom prst="rect">
            <a:avLst/>
          </a:prstGeom>
          <a:solidFill>
            <a:srgbClr val="5CAED7"/>
          </a:solidFill>
          <a:ln cap="flat" cmpd="sng" w="985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4600" lIns="94600" spcFirstLastPara="1" rIns="94600" wrap="square" tIns="946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4"/>
          <p:cNvSpPr/>
          <p:nvPr/>
        </p:nvSpPr>
        <p:spPr>
          <a:xfrm>
            <a:off x="2803791" y="3481125"/>
            <a:ext cx="236700" cy="22800"/>
          </a:xfrm>
          <a:prstGeom prst="rect">
            <a:avLst/>
          </a:prstGeom>
          <a:solidFill>
            <a:srgbClr val="5CAED7"/>
          </a:solidFill>
          <a:ln cap="flat" cmpd="sng" w="985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4600" lIns="94600" spcFirstLastPara="1" rIns="94600" wrap="square" tIns="946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4"/>
          <p:cNvSpPr/>
          <p:nvPr/>
        </p:nvSpPr>
        <p:spPr>
          <a:xfrm>
            <a:off x="3030495" y="1951363"/>
            <a:ext cx="19800" cy="1541100"/>
          </a:xfrm>
          <a:prstGeom prst="rect">
            <a:avLst/>
          </a:prstGeom>
          <a:solidFill>
            <a:srgbClr val="5CAED7"/>
          </a:solidFill>
          <a:ln cap="flat" cmpd="sng" w="985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4600" lIns="94600" spcFirstLastPara="1" rIns="94600" wrap="square" tIns="946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4"/>
          <p:cNvSpPr/>
          <p:nvPr/>
        </p:nvSpPr>
        <p:spPr>
          <a:xfrm>
            <a:off x="2803791" y="3481125"/>
            <a:ext cx="236700" cy="22800"/>
          </a:xfrm>
          <a:prstGeom prst="rect">
            <a:avLst/>
          </a:prstGeom>
          <a:solidFill>
            <a:srgbClr val="FFB37A"/>
          </a:solidFill>
          <a:ln cap="flat" cmpd="sng" w="985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4600" lIns="94600" spcFirstLastPara="1" rIns="94600" wrap="square" tIns="946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4"/>
          <p:cNvSpPr/>
          <p:nvPr/>
        </p:nvSpPr>
        <p:spPr>
          <a:xfrm>
            <a:off x="3030495" y="3492541"/>
            <a:ext cx="19800" cy="1176000"/>
          </a:xfrm>
          <a:prstGeom prst="rect">
            <a:avLst/>
          </a:prstGeom>
          <a:solidFill>
            <a:srgbClr val="FFB37A"/>
          </a:solidFill>
          <a:ln cap="flat" cmpd="sng" w="985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4600" lIns="94600" spcFirstLastPara="1" rIns="94600" wrap="square" tIns="946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4"/>
          <p:cNvSpPr/>
          <p:nvPr/>
        </p:nvSpPr>
        <p:spPr>
          <a:xfrm>
            <a:off x="3040352" y="4656986"/>
            <a:ext cx="394200" cy="22800"/>
          </a:xfrm>
          <a:prstGeom prst="rect">
            <a:avLst/>
          </a:prstGeom>
          <a:solidFill>
            <a:srgbClr val="FFB37A"/>
          </a:solidFill>
          <a:ln cap="flat" cmpd="sng" w="985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4600" lIns="94600" spcFirstLastPara="1" rIns="94600" wrap="square" tIns="946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" name="Google Shape;77;p4"/>
          <p:cNvSpPr/>
          <p:nvPr/>
        </p:nvSpPr>
        <p:spPr>
          <a:xfrm>
            <a:off x="2803791" y="3481125"/>
            <a:ext cx="236700" cy="22800"/>
          </a:xfrm>
          <a:prstGeom prst="rect">
            <a:avLst/>
          </a:prstGeom>
          <a:solidFill>
            <a:srgbClr val="FFB37A"/>
          </a:solidFill>
          <a:ln cap="flat" cmpd="sng" w="985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4600" lIns="94600" spcFirstLastPara="1" rIns="94600" wrap="square" tIns="946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p4"/>
          <p:cNvSpPr/>
          <p:nvPr/>
        </p:nvSpPr>
        <p:spPr>
          <a:xfrm>
            <a:off x="3030495" y="3492541"/>
            <a:ext cx="19800" cy="1176000"/>
          </a:xfrm>
          <a:prstGeom prst="rect">
            <a:avLst/>
          </a:prstGeom>
          <a:solidFill>
            <a:srgbClr val="FFB37A"/>
          </a:solidFill>
          <a:ln cap="flat" cmpd="sng" w="985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4600" lIns="94600" spcFirstLastPara="1" rIns="94600" wrap="square" tIns="946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4"/>
          <p:cNvSpPr/>
          <p:nvPr/>
        </p:nvSpPr>
        <p:spPr>
          <a:xfrm>
            <a:off x="3040352" y="4656986"/>
            <a:ext cx="3174000" cy="22800"/>
          </a:xfrm>
          <a:prstGeom prst="rect">
            <a:avLst/>
          </a:prstGeom>
          <a:solidFill>
            <a:srgbClr val="FFB37A"/>
          </a:solidFill>
          <a:ln cap="flat" cmpd="sng" w="985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4600" lIns="94600" spcFirstLastPara="1" rIns="94600" wrap="square" tIns="946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4"/>
          <p:cNvSpPr/>
          <p:nvPr/>
        </p:nvSpPr>
        <p:spPr>
          <a:xfrm>
            <a:off x="2803791" y="3481125"/>
            <a:ext cx="236700" cy="22800"/>
          </a:xfrm>
          <a:prstGeom prst="rect">
            <a:avLst/>
          </a:prstGeom>
          <a:solidFill>
            <a:srgbClr val="FFB37A"/>
          </a:solidFill>
          <a:ln cap="flat" cmpd="sng" w="985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4600" lIns="94600" spcFirstLastPara="1" rIns="94600" wrap="square" tIns="946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p4"/>
          <p:cNvSpPr/>
          <p:nvPr/>
        </p:nvSpPr>
        <p:spPr>
          <a:xfrm>
            <a:off x="3030495" y="3492541"/>
            <a:ext cx="19800" cy="1176000"/>
          </a:xfrm>
          <a:prstGeom prst="rect">
            <a:avLst/>
          </a:prstGeom>
          <a:solidFill>
            <a:srgbClr val="FFB37A"/>
          </a:solidFill>
          <a:ln cap="flat" cmpd="sng" w="985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4600" lIns="94600" spcFirstLastPara="1" rIns="94600" wrap="square" tIns="946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4"/>
          <p:cNvSpPr/>
          <p:nvPr/>
        </p:nvSpPr>
        <p:spPr>
          <a:xfrm>
            <a:off x="3040352" y="4656986"/>
            <a:ext cx="6426600" cy="22800"/>
          </a:xfrm>
          <a:prstGeom prst="rect">
            <a:avLst/>
          </a:prstGeom>
          <a:solidFill>
            <a:srgbClr val="FFB37A"/>
          </a:solidFill>
          <a:ln cap="flat" cmpd="sng" w="985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4600" lIns="94600" spcFirstLastPara="1" rIns="94600" wrap="square" tIns="946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4"/>
          <p:cNvSpPr/>
          <p:nvPr/>
        </p:nvSpPr>
        <p:spPr>
          <a:xfrm>
            <a:off x="3434625" y="1517550"/>
            <a:ext cx="2444400" cy="2334600"/>
          </a:xfrm>
          <a:prstGeom prst="rect">
            <a:avLst/>
          </a:prstGeom>
          <a:solidFill>
            <a:srgbClr val="FFFFFF"/>
          </a:solidFill>
          <a:ln cap="flat" cmpd="sng" w="9850">
            <a:solidFill>
              <a:srgbClr val="C6D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4600" lIns="94600" spcFirstLastPara="1" rIns="94600" wrap="square" tIns="946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p4"/>
          <p:cNvSpPr/>
          <p:nvPr/>
        </p:nvSpPr>
        <p:spPr>
          <a:xfrm>
            <a:off x="3434620" y="1517550"/>
            <a:ext cx="2444400" cy="79800"/>
          </a:xfrm>
          <a:prstGeom prst="rect">
            <a:avLst/>
          </a:prstGeom>
          <a:solidFill>
            <a:srgbClr val="20A9E0"/>
          </a:solidFill>
          <a:ln cap="flat" cmpd="sng" w="985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4600" lIns="94600" spcFirstLastPara="1" rIns="94600" wrap="square" tIns="946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4"/>
          <p:cNvSpPr/>
          <p:nvPr/>
        </p:nvSpPr>
        <p:spPr>
          <a:xfrm>
            <a:off x="3592328" y="1654156"/>
            <a:ext cx="2129100" cy="4566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85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52">
                <a:solidFill>
                  <a:srgbClr val="073B7A"/>
                </a:solidFill>
                <a:latin typeface="Play"/>
                <a:ea typeface="Play"/>
                <a:cs typeface="Play"/>
                <a:sym typeface="Play"/>
              </a:rPr>
              <a:t>Интернет для бизнеса</a:t>
            </a:r>
            <a:endParaRPr sz="1449"/>
          </a:p>
        </p:txBody>
      </p:sp>
      <p:sp>
        <p:nvSpPr>
          <p:cNvPr id="86" name="Google Shape;86;p4"/>
          <p:cNvSpPr/>
          <p:nvPr/>
        </p:nvSpPr>
        <p:spPr>
          <a:xfrm>
            <a:off x="3612041" y="2183880"/>
            <a:ext cx="78900" cy="91200"/>
          </a:xfrm>
          <a:prstGeom prst="rect">
            <a:avLst/>
          </a:prstGeom>
          <a:solidFill>
            <a:srgbClr val="20A9E0"/>
          </a:solidFill>
          <a:ln cap="flat" cmpd="sng" w="985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4600" lIns="94600" spcFirstLastPara="1" rIns="94600" wrap="square" tIns="946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87" name="Google Shape;87;p4"/>
          <p:cNvSpPr/>
          <p:nvPr/>
        </p:nvSpPr>
        <p:spPr>
          <a:xfrm>
            <a:off x="3777550" y="2187000"/>
            <a:ext cx="2032500" cy="6477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85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12233D"/>
                </a:solidFill>
              </a:rPr>
              <a:t>Оптический интернет 10 Гбит/с по технологии XGS-PON</a:t>
            </a:r>
            <a:endParaRPr sz="1500"/>
          </a:p>
        </p:txBody>
      </p:sp>
      <p:sp>
        <p:nvSpPr>
          <p:cNvPr id="88" name="Google Shape;88;p4"/>
          <p:cNvSpPr/>
          <p:nvPr/>
        </p:nvSpPr>
        <p:spPr>
          <a:xfrm>
            <a:off x="3612041" y="2971001"/>
            <a:ext cx="78900" cy="91200"/>
          </a:xfrm>
          <a:prstGeom prst="rect">
            <a:avLst/>
          </a:prstGeom>
          <a:solidFill>
            <a:srgbClr val="20A9E0"/>
          </a:solidFill>
          <a:ln cap="flat" cmpd="sng" w="985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4600" lIns="94600" spcFirstLastPara="1" rIns="94600" wrap="square" tIns="946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89" name="Google Shape;89;p4"/>
          <p:cNvSpPr/>
          <p:nvPr/>
        </p:nvSpPr>
        <p:spPr>
          <a:xfrm>
            <a:off x="3764725" y="2958400"/>
            <a:ext cx="2032500" cy="7314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85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12233D"/>
                </a:solidFill>
              </a:rPr>
              <a:t>VPN для связи локальных офисов на скорости 10 Гбит/с</a:t>
            </a:r>
            <a:endParaRPr sz="1500"/>
          </a:p>
        </p:txBody>
      </p:sp>
      <p:sp>
        <p:nvSpPr>
          <p:cNvPr id="90" name="Google Shape;90;p4"/>
          <p:cNvSpPr/>
          <p:nvPr/>
        </p:nvSpPr>
        <p:spPr>
          <a:xfrm>
            <a:off x="6214212" y="1517550"/>
            <a:ext cx="2109600" cy="79800"/>
          </a:xfrm>
          <a:prstGeom prst="rect">
            <a:avLst/>
          </a:prstGeom>
          <a:solidFill>
            <a:srgbClr val="073B7A"/>
          </a:solidFill>
          <a:ln cap="flat" cmpd="sng" w="985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4600" lIns="94600" spcFirstLastPara="1" rIns="94600" wrap="square" tIns="946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4"/>
          <p:cNvSpPr/>
          <p:nvPr/>
        </p:nvSpPr>
        <p:spPr>
          <a:xfrm>
            <a:off x="6371919" y="1688792"/>
            <a:ext cx="1794000" cy="4566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85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30">
                <a:solidFill>
                  <a:srgbClr val="073B7A"/>
                </a:solidFill>
                <a:latin typeface="Play"/>
                <a:ea typeface="Play"/>
                <a:cs typeface="Play"/>
                <a:sym typeface="Play"/>
              </a:rPr>
              <a:t>VOIP Телефония</a:t>
            </a:r>
            <a:endParaRPr sz="1449"/>
          </a:p>
        </p:txBody>
      </p:sp>
      <p:sp>
        <p:nvSpPr>
          <p:cNvPr id="92" name="Google Shape;92;p4"/>
          <p:cNvSpPr/>
          <p:nvPr/>
        </p:nvSpPr>
        <p:spPr>
          <a:xfrm>
            <a:off x="6391632" y="2408008"/>
            <a:ext cx="78900" cy="91200"/>
          </a:xfrm>
          <a:prstGeom prst="rect">
            <a:avLst/>
          </a:prstGeom>
          <a:solidFill>
            <a:srgbClr val="073B7A"/>
          </a:solidFill>
          <a:ln cap="flat" cmpd="sng" w="985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4600" lIns="94600" spcFirstLastPara="1" rIns="94600" wrap="square" tIns="946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93" name="Google Shape;93;p4"/>
          <p:cNvSpPr/>
          <p:nvPr/>
        </p:nvSpPr>
        <p:spPr>
          <a:xfrm>
            <a:off x="6569053" y="2316679"/>
            <a:ext cx="1577100" cy="3426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85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500">
                <a:solidFill>
                  <a:srgbClr val="12233D"/>
                </a:solidFill>
                <a:latin typeface="Arial"/>
                <a:ea typeface="Arial"/>
                <a:cs typeface="Arial"/>
                <a:sym typeface="Arial"/>
              </a:rPr>
              <a:t>Телефония</a:t>
            </a:r>
            <a:endParaRPr sz="1500"/>
          </a:p>
        </p:txBody>
      </p:sp>
      <p:sp>
        <p:nvSpPr>
          <p:cNvPr id="94" name="Google Shape;94;p4"/>
          <p:cNvSpPr/>
          <p:nvPr/>
        </p:nvSpPr>
        <p:spPr>
          <a:xfrm>
            <a:off x="6391632" y="2773324"/>
            <a:ext cx="78900" cy="91200"/>
          </a:xfrm>
          <a:prstGeom prst="rect">
            <a:avLst/>
          </a:prstGeom>
          <a:solidFill>
            <a:srgbClr val="073B7A"/>
          </a:solidFill>
          <a:ln cap="flat" cmpd="sng" w="985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4600" lIns="94600" spcFirstLastPara="1" rIns="94600" wrap="square" tIns="946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95" name="Google Shape;95;p4"/>
          <p:cNvSpPr/>
          <p:nvPr/>
        </p:nvSpPr>
        <p:spPr>
          <a:xfrm>
            <a:off x="6569049" y="2682000"/>
            <a:ext cx="1833600" cy="3426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85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500">
                <a:solidFill>
                  <a:srgbClr val="12233D"/>
                </a:solidFill>
                <a:latin typeface="Arial"/>
                <a:ea typeface="Arial"/>
                <a:cs typeface="Arial"/>
                <a:sym typeface="Arial"/>
              </a:rPr>
              <a:t>Связь поверх сети</a:t>
            </a:r>
            <a:endParaRPr sz="1500"/>
          </a:p>
        </p:txBody>
      </p:sp>
      <p:sp>
        <p:nvSpPr>
          <p:cNvPr id="96" name="Google Shape;96;p4"/>
          <p:cNvSpPr/>
          <p:nvPr/>
        </p:nvSpPr>
        <p:spPr>
          <a:xfrm>
            <a:off x="6391632" y="3138641"/>
            <a:ext cx="78900" cy="91200"/>
          </a:xfrm>
          <a:prstGeom prst="rect">
            <a:avLst/>
          </a:prstGeom>
          <a:solidFill>
            <a:srgbClr val="073B7A"/>
          </a:solidFill>
          <a:ln cap="flat" cmpd="sng" w="985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4600" lIns="94600" spcFirstLastPara="1" rIns="94600" wrap="square" tIns="946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97" name="Google Shape;97;p4"/>
          <p:cNvSpPr/>
          <p:nvPr/>
        </p:nvSpPr>
        <p:spPr>
          <a:xfrm>
            <a:off x="6569053" y="3047312"/>
            <a:ext cx="1577100" cy="3426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85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500">
                <a:solidFill>
                  <a:srgbClr val="12233D"/>
                </a:solidFill>
                <a:latin typeface="Arial"/>
                <a:ea typeface="Arial"/>
                <a:cs typeface="Arial"/>
                <a:sym typeface="Arial"/>
              </a:rPr>
              <a:t>B2B-связь</a:t>
            </a:r>
            <a:endParaRPr sz="1500"/>
          </a:p>
        </p:txBody>
      </p:sp>
      <p:sp>
        <p:nvSpPr>
          <p:cNvPr id="98" name="Google Shape;98;p4"/>
          <p:cNvSpPr/>
          <p:nvPr/>
        </p:nvSpPr>
        <p:spPr>
          <a:xfrm>
            <a:off x="8658675" y="1517550"/>
            <a:ext cx="2957100" cy="1986600"/>
          </a:xfrm>
          <a:prstGeom prst="rect">
            <a:avLst/>
          </a:prstGeom>
          <a:solidFill>
            <a:srgbClr val="FFFFFF"/>
          </a:solidFill>
          <a:ln cap="flat" cmpd="sng" w="9850">
            <a:solidFill>
              <a:srgbClr val="C6D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4600" lIns="94600" spcFirstLastPara="1" rIns="94600" wrap="square" tIns="946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4"/>
          <p:cNvSpPr/>
          <p:nvPr/>
        </p:nvSpPr>
        <p:spPr>
          <a:xfrm>
            <a:off x="8658675" y="1517550"/>
            <a:ext cx="2957100" cy="79800"/>
          </a:xfrm>
          <a:prstGeom prst="rect">
            <a:avLst/>
          </a:prstGeom>
          <a:solidFill>
            <a:srgbClr val="20A9E0"/>
          </a:solidFill>
          <a:ln cap="flat" cmpd="sng" w="985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4600" lIns="94600" spcFirstLastPara="1" rIns="94600" wrap="square" tIns="946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4"/>
          <p:cNvSpPr/>
          <p:nvPr/>
        </p:nvSpPr>
        <p:spPr>
          <a:xfrm>
            <a:off x="8816383" y="1688792"/>
            <a:ext cx="2641500" cy="4566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85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52">
                <a:solidFill>
                  <a:srgbClr val="073B7A"/>
                </a:solidFill>
                <a:latin typeface="Play"/>
                <a:ea typeface="Play"/>
                <a:cs typeface="Play"/>
                <a:sym typeface="Play"/>
              </a:rPr>
              <a:t>Облачные сервисы</a:t>
            </a:r>
            <a:endParaRPr sz="1449"/>
          </a:p>
        </p:txBody>
      </p:sp>
      <p:sp>
        <p:nvSpPr>
          <p:cNvPr id="101" name="Google Shape;101;p4"/>
          <p:cNvSpPr/>
          <p:nvPr/>
        </p:nvSpPr>
        <p:spPr>
          <a:xfrm>
            <a:off x="8836096" y="2408008"/>
            <a:ext cx="78900" cy="91200"/>
          </a:xfrm>
          <a:prstGeom prst="rect">
            <a:avLst/>
          </a:prstGeom>
          <a:solidFill>
            <a:srgbClr val="20A9E0"/>
          </a:solidFill>
          <a:ln cap="flat" cmpd="sng" w="985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4600" lIns="94600" spcFirstLastPara="1" rIns="94600" wrap="square" tIns="946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102" name="Google Shape;102;p4"/>
          <p:cNvSpPr/>
          <p:nvPr/>
        </p:nvSpPr>
        <p:spPr>
          <a:xfrm>
            <a:off x="9013517" y="2316679"/>
            <a:ext cx="2424900" cy="3426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85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500">
                <a:solidFill>
                  <a:srgbClr val="12233D"/>
                </a:solidFill>
                <a:latin typeface="Arial"/>
                <a:ea typeface="Arial"/>
                <a:cs typeface="Arial"/>
                <a:sym typeface="Arial"/>
              </a:rPr>
              <a:t>ВАТС: IVR, fax2email</a:t>
            </a:r>
            <a:endParaRPr sz="1500"/>
          </a:p>
        </p:txBody>
      </p:sp>
      <p:sp>
        <p:nvSpPr>
          <p:cNvPr id="103" name="Google Shape;103;p4"/>
          <p:cNvSpPr/>
          <p:nvPr/>
        </p:nvSpPr>
        <p:spPr>
          <a:xfrm>
            <a:off x="8836096" y="2773324"/>
            <a:ext cx="78900" cy="91200"/>
          </a:xfrm>
          <a:prstGeom prst="rect">
            <a:avLst/>
          </a:prstGeom>
          <a:solidFill>
            <a:srgbClr val="20A9E0"/>
          </a:solidFill>
          <a:ln cap="flat" cmpd="sng" w="985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4600" lIns="94600" spcFirstLastPara="1" rIns="94600" wrap="square" tIns="946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104" name="Google Shape;104;p4"/>
          <p:cNvSpPr/>
          <p:nvPr/>
        </p:nvSpPr>
        <p:spPr>
          <a:xfrm>
            <a:off x="9013517" y="2681995"/>
            <a:ext cx="2424900" cy="3426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85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500">
                <a:solidFill>
                  <a:srgbClr val="12233D"/>
                </a:solidFill>
                <a:latin typeface="Arial"/>
                <a:ea typeface="Arial"/>
                <a:cs typeface="Arial"/>
                <a:sym typeface="Arial"/>
              </a:rPr>
              <a:t>SaaS: 1C, CRM</a:t>
            </a:r>
            <a:endParaRPr sz="1500"/>
          </a:p>
        </p:txBody>
      </p:sp>
      <p:sp>
        <p:nvSpPr>
          <p:cNvPr id="105" name="Google Shape;105;p4"/>
          <p:cNvSpPr/>
          <p:nvPr/>
        </p:nvSpPr>
        <p:spPr>
          <a:xfrm>
            <a:off x="8836096" y="3138641"/>
            <a:ext cx="78900" cy="91200"/>
          </a:xfrm>
          <a:prstGeom prst="rect">
            <a:avLst/>
          </a:prstGeom>
          <a:solidFill>
            <a:srgbClr val="20A9E0"/>
          </a:solidFill>
          <a:ln cap="flat" cmpd="sng" w="985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4600" lIns="94600" spcFirstLastPara="1" rIns="94600" wrap="square" tIns="946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106" name="Google Shape;106;p4"/>
          <p:cNvSpPr/>
          <p:nvPr/>
        </p:nvSpPr>
        <p:spPr>
          <a:xfrm>
            <a:off x="9013517" y="3047312"/>
            <a:ext cx="2424900" cy="3426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85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500">
                <a:solidFill>
                  <a:srgbClr val="12233D"/>
                </a:solidFill>
                <a:latin typeface="Arial"/>
                <a:ea typeface="Arial"/>
                <a:cs typeface="Arial"/>
                <a:sym typeface="Arial"/>
              </a:rPr>
              <a:t>Видеонаблюдение</a:t>
            </a:r>
            <a:endParaRPr sz="1500"/>
          </a:p>
        </p:txBody>
      </p:sp>
      <p:sp>
        <p:nvSpPr>
          <p:cNvPr id="107" name="Google Shape;107;p4"/>
          <p:cNvSpPr/>
          <p:nvPr/>
        </p:nvSpPr>
        <p:spPr>
          <a:xfrm>
            <a:off x="3434625" y="4234600"/>
            <a:ext cx="2602200" cy="2077800"/>
          </a:xfrm>
          <a:prstGeom prst="rect">
            <a:avLst/>
          </a:prstGeom>
          <a:solidFill>
            <a:srgbClr val="FFFFFF"/>
          </a:solidFill>
          <a:ln cap="flat" cmpd="sng" w="9850">
            <a:solidFill>
              <a:srgbClr val="C6D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4600" lIns="94600" spcFirstLastPara="1" rIns="94600" wrap="square" tIns="946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4"/>
          <p:cNvSpPr/>
          <p:nvPr/>
        </p:nvSpPr>
        <p:spPr>
          <a:xfrm>
            <a:off x="3434625" y="4234600"/>
            <a:ext cx="2602200" cy="79800"/>
          </a:xfrm>
          <a:prstGeom prst="rect">
            <a:avLst/>
          </a:prstGeom>
          <a:solidFill>
            <a:srgbClr val="FF7A1A"/>
          </a:solidFill>
          <a:ln cap="flat" cmpd="sng" w="985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4600" lIns="94600" spcFirstLastPara="1" rIns="94600" wrap="square" tIns="946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4"/>
          <p:cNvSpPr/>
          <p:nvPr/>
        </p:nvSpPr>
        <p:spPr>
          <a:xfrm>
            <a:off x="3592328" y="4405831"/>
            <a:ext cx="2129100" cy="4566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85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707">
                <a:solidFill>
                  <a:srgbClr val="073B7A"/>
                </a:solidFill>
                <a:latin typeface="Play"/>
                <a:ea typeface="Play"/>
                <a:cs typeface="Play"/>
                <a:sym typeface="Play"/>
              </a:rPr>
              <a:t>ЭЦП</a:t>
            </a:r>
            <a:endParaRPr sz="1449"/>
          </a:p>
        </p:txBody>
      </p:sp>
      <p:sp>
        <p:nvSpPr>
          <p:cNvPr id="110" name="Google Shape;110;p4"/>
          <p:cNvSpPr/>
          <p:nvPr/>
        </p:nvSpPr>
        <p:spPr>
          <a:xfrm>
            <a:off x="3612041" y="5125048"/>
            <a:ext cx="78900" cy="91200"/>
          </a:xfrm>
          <a:prstGeom prst="rect">
            <a:avLst/>
          </a:prstGeom>
          <a:solidFill>
            <a:srgbClr val="FF7A1A"/>
          </a:solidFill>
          <a:ln cap="flat" cmpd="sng" w="985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4600" lIns="94600" spcFirstLastPara="1" rIns="94600" wrap="square" tIns="946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111" name="Google Shape;111;p4"/>
          <p:cNvSpPr/>
          <p:nvPr/>
        </p:nvSpPr>
        <p:spPr>
          <a:xfrm>
            <a:off x="3789462" y="5033718"/>
            <a:ext cx="1912500" cy="3426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85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500">
                <a:solidFill>
                  <a:srgbClr val="12233D"/>
                </a:solidFill>
                <a:latin typeface="Arial"/>
                <a:ea typeface="Arial"/>
                <a:cs typeface="Arial"/>
                <a:sym typeface="Arial"/>
              </a:rPr>
              <a:t>Участие в торгах</a:t>
            </a:r>
            <a:endParaRPr sz="1500"/>
          </a:p>
        </p:txBody>
      </p:sp>
      <p:sp>
        <p:nvSpPr>
          <p:cNvPr id="112" name="Google Shape;112;p4"/>
          <p:cNvSpPr/>
          <p:nvPr/>
        </p:nvSpPr>
        <p:spPr>
          <a:xfrm>
            <a:off x="3612041" y="5490364"/>
            <a:ext cx="78900" cy="91200"/>
          </a:xfrm>
          <a:prstGeom prst="rect">
            <a:avLst/>
          </a:prstGeom>
          <a:solidFill>
            <a:srgbClr val="FF7A1A"/>
          </a:solidFill>
          <a:ln cap="flat" cmpd="sng" w="985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4600" lIns="94600" spcFirstLastPara="1" rIns="94600" wrap="square" tIns="946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113" name="Google Shape;113;p4"/>
          <p:cNvSpPr/>
          <p:nvPr/>
        </p:nvSpPr>
        <p:spPr>
          <a:xfrm>
            <a:off x="3789449" y="5399025"/>
            <a:ext cx="2109600" cy="3426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85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500">
                <a:solidFill>
                  <a:srgbClr val="12233D"/>
                </a:solidFill>
                <a:latin typeface="Arial"/>
                <a:ea typeface="Arial"/>
                <a:cs typeface="Arial"/>
                <a:sym typeface="Arial"/>
              </a:rPr>
              <a:t>Электронные госуслуги</a:t>
            </a:r>
            <a:endParaRPr sz="1500"/>
          </a:p>
        </p:txBody>
      </p:sp>
      <p:sp>
        <p:nvSpPr>
          <p:cNvPr id="114" name="Google Shape;114;p4"/>
          <p:cNvSpPr/>
          <p:nvPr/>
        </p:nvSpPr>
        <p:spPr>
          <a:xfrm>
            <a:off x="3612041" y="5855680"/>
            <a:ext cx="78900" cy="91200"/>
          </a:xfrm>
          <a:prstGeom prst="rect">
            <a:avLst/>
          </a:prstGeom>
          <a:solidFill>
            <a:srgbClr val="FF7A1A"/>
          </a:solidFill>
          <a:ln cap="flat" cmpd="sng" w="985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4600" lIns="94600" spcFirstLastPara="1" rIns="94600" wrap="square" tIns="946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115" name="Google Shape;115;p4"/>
          <p:cNvSpPr/>
          <p:nvPr/>
        </p:nvSpPr>
        <p:spPr>
          <a:xfrm>
            <a:off x="3789462" y="5764351"/>
            <a:ext cx="1912500" cy="3426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85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500">
                <a:solidFill>
                  <a:srgbClr val="12233D"/>
                </a:solidFill>
                <a:latin typeface="Arial"/>
                <a:ea typeface="Arial"/>
                <a:cs typeface="Arial"/>
                <a:sym typeface="Arial"/>
              </a:rPr>
              <a:t>Сдача отчетности</a:t>
            </a:r>
            <a:endParaRPr sz="1500"/>
          </a:p>
        </p:txBody>
      </p:sp>
      <p:sp>
        <p:nvSpPr>
          <p:cNvPr id="116" name="Google Shape;116;p4"/>
          <p:cNvSpPr/>
          <p:nvPr/>
        </p:nvSpPr>
        <p:spPr>
          <a:xfrm>
            <a:off x="6214212" y="4234589"/>
            <a:ext cx="2957100" cy="2077800"/>
          </a:xfrm>
          <a:prstGeom prst="rect">
            <a:avLst/>
          </a:prstGeom>
          <a:solidFill>
            <a:srgbClr val="FFFFFF"/>
          </a:solidFill>
          <a:ln cap="flat" cmpd="sng" w="9850">
            <a:solidFill>
              <a:srgbClr val="C6D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4600" lIns="94600" spcFirstLastPara="1" rIns="94600" wrap="square" tIns="946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4"/>
          <p:cNvSpPr/>
          <p:nvPr/>
        </p:nvSpPr>
        <p:spPr>
          <a:xfrm>
            <a:off x="6214212" y="4234589"/>
            <a:ext cx="2957100" cy="79800"/>
          </a:xfrm>
          <a:prstGeom prst="rect">
            <a:avLst/>
          </a:prstGeom>
          <a:solidFill>
            <a:srgbClr val="FF7A1A"/>
          </a:solidFill>
          <a:ln cap="flat" cmpd="sng" w="985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4600" lIns="94600" spcFirstLastPara="1" rIns="94600" wrap="square" tIns="946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4"/>
          <p:cNvSpPr/>
          <p:nvPr/>
        </p:nvSpPr>
        <p:spPr>
          <a:xfrm>
            <a:off x="6371919" y="4405831"/>
            <a:ext cx="2641500" cy="4566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85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30">
                <a:solidFill>
                  <a:srgbClr val="073B7A"/>
                </a:solidFill>
                <a:latin typeface="Play"/>
                <a:ea typeface="Play"/>
                <a:cs typeface="Play"/>
                <a:sym typeface="Play"/>
              </a:rPr>
              <a:t>SkyTender.ru</a:t>
            </a:r>
            <a:endParaRPr sz="1449"/>
          </a:p>
        </p:txBody>
      </p:sp>
      <p:sp>
        <p:nvSpPr>
          <p:cNvPr id="119" name="Google Shape;119;p4"/>
          <p:cNvSpPr/>
          <p:nvPr/>
        </p:nvSpPr>
        <p:spPr>
          <a:xfrm>
            <a:off x="6391632" y="5125048"/>
            <a:ext cx="78900" cy="91200"/>
          </a:xfrm>
          <a:prstGeom prst="rect">
            <a:avLst/>
          </a:prstGeom>
          <a:solidFill>
            <a:srgbClr val="FF7A1A"/>
          </a:solidFill>
          <a:ln cap="flat" cmpd="sng" w="985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4600" lIns="94600" spcFirstLastPara="1" rIns="94600" wrap="square" tIns="946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120" name="Google Shape;120;p4"/>
          <p:cNvSpPr/>
          <p:nvPr/>
        </p:nvSpPr>
        <p:spPr>
          <a:xfrm>
            <a:off x="6569050" y="5033725"/>
            <a:ext cx="2602200" cy="3426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85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500">
                <a:solidFill>
                  <a:srgbClr val="12233D"/>
                </a:solidFill>
                <a:latin typeface="Arial"/>
                <a:ea typeface="Arial"/>
                <a:cs typeface="Arial"/>
                <a:sym typeface="Arial"/>
              </a:rPr>
              <a:t>B2B: 40 тыс. пользователей</a:t>
            </a:r>
            <a:endParaRPr sz="1500"/>
          </a:p>
        </p:txBody>
      </p:sp>
      <p:sp>
        <p:nvSpPr>
          <p:cNvPr id="121" name="Google Shape;121;p4"/>
          <p:cNvSpPr/>
          <p:nvPr/>
        </p:nvSpPr>
        <p:spPr>
          <a:xfrm>
            <a:off x="6391632" y="5490364"/>
            <a:ext cx="78900" cy="91200"/>
          </a:xfrm>
          <a:prstGeom prst="rect">
            <a:avLst/>
          </a:prstGeom>
          <a:solidFill>
            <a:srgbClr val="FF7A1A"/>
          </a:solidFill>
          <a:ln cap="flat" cmpd="sng" w="985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4600" lIns="94600" spcFirstLastPara="1" rIns="94600" wrap="square" tIns="946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122" name="Google Shape;122;p4"/>
          <p:cNvSpPr/>
          <p:nvPr/>
        </p:nvSpPr>
        <p:spPr>
          <a:xfrm>
            <a:off x="6569053" y="5399035"/>
            <a:ext cx="2424900" cy="3426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85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500">
                <a:solidFill>
                  <a:srgbClr val="12233D"/>
                </a:solidFill>
                <a:latin typeface="Arial"/>
                <a:ea typeface="Arial"/>
                <a:cs typeface="Arial"/>
                <a:sym typeface="Arial"/>
              </a:rPr>
              <a:t>Поиск по 50+ площадкам</a:t>
            </a:r>
            <a:endParaRPr sz="1500"/>
          </a:p>
        </p:txBody>
      </p:sp>
      <p:sp>
        <p:nvSpPr>
          <p:cNvPr id="123" name="Google Shape;123;p4"/>
          <p:cNvSpPr/>
          <p:nvPr/>
        </p:nvSpPr>
        <p:spPr>
          <a:xfrm>
            <a:off x="6391632" y="5855680"/>
            <a:ext cx="78900" cy="91200"/>
          </a:xfrm>
          <a:prstGeom prst="rect">
            <a:avLst/>
          </a:prstGeom>
          <a:solidFill>
            <a:srgbClr val="FF7A1A"/>
          </a:solidFill>
          <a:ln cap="flat" cmpd="sng" w="985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4600" lIns="94600" spcFirstLastPara="1" rIns="94600" wrap="square" tIns="946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124" name="Google Shape;124;p4"/>
          <p:cNvSpPr/>
          <p:nvPr/>
        </p:nvSpPr>
        <p:spPr>
          <a:xfrm>
            <a:off x="6569053" y="5764351"/>
            <a:ext cx="2424900" cy="3426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85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500">
                <a:solidFill>
                  <a:srgbClr val="12233D"/>
                </a:solidFill>
                <a:latin typeface="Arial"/>
                <a:ea typeface="Arial"/>
                <a:cs typeface="Arial"/>
                <a:sym typeface="Arial"/>
              </a:rPr>
              <a:t>Тендеры и котировки</a:t>
            </a:r>
            <a:endParaRPr sz="1500"/>
          </a:p>
        </p:txBody>
      </p:sp>
      <p:sp>
        <p:nvSpPr>
          <p:cNvPr id="125" name="Google Shape;125;p4"/>
          <p:cNvSpPr/>
          <p:nvPr/>
        </p:nvSpPr>
        <p:spPr>
          <a:xfrm>
            <a:off x="9466925" y="4234600"/>
            <a:ext cx="2271300" cy="2077800"/>
          </a:xfrm>
          <a:prstGeom prst="rect">
            <a:avLst/>
          </a:prstGeom>
          <a:solidFill>
            <a:srgbClr val="FFFFFF"/>
          </a:solidFill>
          <a:ln cap="flat" cmpd="sng" w="9850">
            <a:solidFill>
              <a:srgbClr val="C6D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4600" lIns="94600" spcFirstLastPara="1" rIns="94600" wrap="square" tIns="946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49"/>
          </a:p>
        </p:txBody>
      </p:sp>
      <p:sp>
        <p:nvSpPr>
          <p:cNvPr id="126" name="Google Shape;126;p4"/>
          <p:cNvSpPr/>
          <p:nvPr/>
        </p:nvSpPr>
        <p:spPr>
          <a:xfrm>
            <a:off x="9466925" y="4234600"/>
            <a:ext cx="2271300" cy="79800"/>
          </a:xfrm>
          <a:prstGeom prst="rect">
            <a:avLst/>
          </a:prstGeom>
          <a:solidFill>
            <a:srgbClr val="FF7A1A"/>
          </a:solidFill>
          <a:ln cap="flat" cmpd="sng" w="985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4600" lIns="94600" spcFirstLastPara="1" rIns="94600" wrap="square" tIns="946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4"/>
          <p:cNvSpPr/>
          <p:nvPr/>
        </p:nvSpPr>
        <p:spPr>
          <a:xfrm>
            <a:off x="9624633" y="4405831"/>
            <a:ext cx="1833600" cy="4566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85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75">
                <a:solidFill>
                  <a:srgbClr val="073B7A"/>
                </a:solidFill>
                <a:latin typeface="Play"/>
                <a:ea typeface="Play"/>
                <a:cs typeface="Play"/>
                <a:sym typeface="Play"/>
              </a:rPr>
              <a:t>SquareTrade.ru</a:t>
            </a:r>
            <a:endParaRPr sz="1449"/>
          </a:p>
        </p:txBody>
      </p:sp>
      <p:sp>
        <p:nvSpPr>
          <p:cNvPr id="128" name="Google Shape;128;p4"/>
          <p:cNvSpPr/>
          <p:nvPr/>
        </p:nvSpPr>
        <p:spPr>
          <a:xfrm>
            <a:off x="9644350" y="5125054"/>
            <a:ext cx="80700" cy="91200"/>
          </a:xfrm>
          <a:prstGeom prst="rect">
            <a:avLst/>
          </a:prstGeom>
          <a:solidFill>
            <a:srgbClr val="FF7A1A"/>
          </a:solidFill>
          <a:ln cap="flat" cmpd="sng" w="985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4600" lIns="94600" spcFirstLastPara="1" rIns="94600" wrap="square" tIns="946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129" name="Google Shape;129;p4"/>
          <p:cNvSpPr/>
          <p:nvPr/>
        </p:nvSpPr>
        <p:spPr>
          <a:xfrm>
            <a:off x="9825705" y="5033725"/>
            <a:ext cx="1652100" cy="3426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85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500">
                <a:solidFill>
                  <a:srgbClr val="12233D"/>
                </a:solidFill>
                <a:latin typeface="Arial"/>
                <a:ea typeface="Arial"/>
                <a:cs typeface="Arial"/>
                <a:sym typeface="Arial"/>
              </a:rPr>
              <a:t>Оператор ЭДО</a:t>
            </a:r>
            <a:endParaRPr sz="1500"/>
          </a:p>
        </p:txBody>
      </p:sp>
      <p:sp>
        <p:nvSpPr>
          <p:cNvPr id="130" name="Google Shape;130;p4"/>
          <p:cNvSpPr/>
          <p:nvPr/>
        </p:nvSpPr>
        <p:spPr>
          <a:xfrm>
            <a:off x="9644350" y="5558867"/>
            <a:ext cx="80700" cy="91200"/>
          </a:xfrm>
          <a:prstGeom prst="rect">
            <a:avLst/>
          </a:prstGeom>
          <a:solidFill>
            <a:srgbClr val="FF7A1A"/>
          </a:solidFill>
          <a:ln cap="flat" cmpd="sng" w="985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4600" lIns="94600" spcFirstLastPara="1" rIns="94600" wrap="square" tIns="946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131" name="Google Shape;131;p4"/>
          <p:cNvSpPr/>
          <p:nvPr/>
        </p:nvSpPr>
        <p:spPr>
          <a:xfrm>
            <a:off x="9825705" y="5467538"/>
            <a:ext cx="1652100" cy="3426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85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500">
                <a:solidFill>
                  <a:srgbClr val="12233D"/>
                </a:solidFill>
                <a:latin typeface="Arial"/>
                <a:ea typeface="Arial"/>
                <a:cs typeface="Arial"/>
                <a:sym typeface="Arial"/>
              </a:rPr>
              <a:t>Закрывающие</a:t>
            </a:r>
            <a:endParaRPr sz="1500"/>
          </a:p>
        </p:txBody>
      </p:sp>
      <p:sp>
        <p:nvSpPr>
          <p:cNvPr id="132" name="Google Shape;132;p4"/>
          <p:cNvSpPr/>
          <p:nvPr/>
        </p:nvSpPr>
        <p:spPr>
          <a:xfrm>
            <a:off x="9644350" y="5992679"/>
            <a:ext cx="80700" cy="91200"/>
          </a:xfrm>
          <a:prstGeom prst="rect">
            <a:avLst/>
          </a:prstGeom>
          <a:solidFill>
            <a:srgbClr val="FF7A1A"/>
          </a:solidFill>
          <a:ln cap="flat" cmpd="sng" w="985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4600" lIns="94600" spcFirstLastPara="1" rIns="94600" wrap="square" tIns="946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133" name="Google Shape;133;p4"/>
          <p:cNvSpPr/>
          <p:nvPr/>
        </p:nvSpPr>
        <p:spPr>
          <a:xfrm>
            <a:off x="9825699" y="5901350"/>
            <a:ext cx="1912500" cy="3426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85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500">
                <a:solidFill>
                  <a:srgbClr val="12233D"/>
                </a:solidFill>
                <a:latin typeface="Arial"/>
                <a:ea typeface="Arial"/>
                <a:cs typeface="Arial"/>
                <a:sym typeface="Arial"/>
              </a:rPr>
              <a:t>Юридический обмен</a:t>
            </a:r>
            <a:endParaRPr sz="15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AFD"/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5"/>
          <p:cNvSpPr/>
          <p:nvPr/>
        </p:nvSpPr>
        <p:spPr>
          <a:xfrm>
            <a:off x="0" y="0"/>
            <a:ext cx="171600" cy="6858000"/>
          </a:xfrm>
          <a:prstGeom prst="rect">
            <a:avLst/>
          </a:prstGeom>
          <a:solidFill>
            <a:srgbClr val="073B7A"/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5"/>
          <p:cNvSpPr/>
          <p:nvPr/>
        </p:nvSpPr>
        <p:spPr>
          <a:xfrm>
            <a:off x="209550" y="0"/>
            <a:ext cx="85800" cy="6858000"/>
          </a:xfrm>
          <a:prstGeom prst="rect">
            <a:avLst/>
          </a:prstGeom>
          <a:solidFill>
            <a:srgbClr val="20A9E0"/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5"/>
          <p:cNvSpPr/>
          <p:nvPr/>
        </p:nvSpPr>
        <p:spPr>
          <a:xfrm>
            <a:off x="514350" y="381000"/>
            <a:ext cx="514500" cy="57300"/>
          </a:xfrm>
          <a:prstGeom prst="rect">
            <a:avLst/>
          </a:prstGeom>
          <a:solidFill>
            <a:srgbClr val="FF7A1A"/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5"/>
          <p:cNvSpPr/>
          <p:nvPr/>
        </p:nvSpPr>
        <p:spPr>
          <a:xfrm>
            <a:off x="1066800" y="381000"/>
            <a:ext cx="895500" cy="57300"/>
          </a:xfrm>
          <a:prstGeom prst="rect">
            <a:avLst/>
          </a:prstGeom>
          <a:solidFill>
            <a:srgbClr val="073B7A"/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5"/>
          <p:cNvSpPr/>
          <p:nvPr/>
        </p:nvSpPr>
        <p:spPr>
          <a:xfrm>
            <a:off x="742950" y="712338"/>
            <a:ext cx="10287000" cy="6477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700">
                <a:solidFill>
                  <a:srgbClr val="12233D"/>
                </a:solidFill>
                <a:latin typeface="Play"/>
                <a:ea typeface="Play"/>
                <a:cs typeface="Play"/>
                <a:sym typeface="Play"/>
              </a:rPr>
              <a:t>Продуктовая матрица: от канала связи до бизнес-процесса</a:t>
            </a:r>
            <a:endParaRPr/>
          </a:p>
        </p:txBody>
      </p:sp>
      <p:sp>
        <p:nvSpPr>
          <p:cNvPr id="145" name="Google Shape;145;p5"/>
          <p:cNvSpPr/>
          <p:nvPr/>
        </p:nvSpPr>
        <p:spPr>
          <a:xfrm>
            <a:off x="927813" y="1478716"/>
            <a:ext cx="3361200" cy="4196100"/>
          </a:xfrm>
          <a:prstGeom prst="rect">
            <a:avLst/>
          </a:prstGeom>
          <a:solidFill>
            <a:srgbClr val="FFFFFF"/>
          </a:solidFill>
          <a:ln cap="flat" cmpd="sng" w="10175">
            <a:solidFill>
              <a:srgbClr val="D4E8F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7750" lIns="97750" spcFirstLastPara="1" rIns="97750" wrap="square" tIns="977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5"/>
          <p:cNvSpPr/>
          <p:nvPr/>
        </p:nvSpPr>
        <p:spPr>
          <a:xfrm>
            <a:off x="927813" y="1478716"/>
            <a:ext cx="3361200" cy="91800"/>
          </a:xfrm>
          <a:prstGeom prst="rect">
            <a:avLst/>
          </a:prstGeom>
          <a:solidFill>
            <a:srgbClr val="20A9E0"/>
          </a:solidFill>
          <a:ln cap="flat" cmpd="sng" w="1017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7750" lIns="97750" spcFirstLastPara="1" rIns="97750" wrap="square" tIns="977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5"/>
          <p:cNvSpPr/>
          <p:nvPr/>
        </p:nvSpPr>
        <p:spPr>
          <a:xfrm>
            <a:off x="1172245" y="1702778"/>
            <a:ext cx="2851800" cy="5094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1017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65">
                <a:solidFill>
                  <a:srgbClr val="073B7A"/>
                </a:solidFill>
                <a:latin typeface="Play"/>
                <a:ea typeface="Play"/>
                <a:cs typeface="Play"/>
                <a:sym typeface="Play"/>
              </a:rPr>
              <a:t>Инфраструктура</a:t>
            </a:r>
            <a:endParaRPr sz="1497"/>
          </a:p>
        </p:txBody>
      </p:sp>
      <p:sp>
        <p:nvSpPr>
          <p:cNvPr id="148" name="Google Shape;148;p5"/>
          <p:cNvSpPr/>
          <p:nvPr/>
        </p:nvSpPr>
        <p:spPr>
          <a:xfrm>
            <a:off x="1192614" y="2568475"/>
            <a:ext cx="102000" cy="102000"/>
          </a:xfrm>
          <a:prstGeom prst="rect">
            <a:avLst/>
          </a:prstGeom>
          <a:solidFill>
            <a:srgbClr val="20A9E0"/>
          </a:solidFill>
          <a:ln cap="flat" cmpd="sng" w="1017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7750" lIns="97750" spcFirstLastPara="1" rIns="97750" wrap="square" tIns="977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5"/>
          <p:cNvSpPr/>
          <p:nvPr/>
        </p:nvSpPr>
        <p:spPr>
          <a:xfrm>
            <a:off x="1437046" y="2476813"/>
            <a:ext cx="2546400" cy="4074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1017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44">
                <a:solidFill>
                  <a:srgbClr val="12233D"/>
                </a:solidFill>
                <a:latin typeface="Arial"/>
                <a:ea typeface="Arial"/>
                <a:cs typeface="Arial"/>
                <a:sym typeface="Arial"/>
              </a:rPr>
              <a:t>Интернет для бизнеса</a:t>
            </a:r>
            <a:endParaRPr sz="1497"/>
          </a:p>
        </p:txBody>
      </p:sp>
      <p:sp>
        <p:nvSpPr>
          <p:cNvPr id="150" name="Google Shape;150;p5"/>
          <p:cNvSpPr/>
          <p:nvPr/>
        </p:nvSpPr>
        <p:spPr>
          <a:xfrm>
            <a:off x="1192614" y="3128632"/>
            <a:ext cx="102000" cy="102000"/>
          </a:xfrm>
          <a:prstGeom prst="rect">
            <a:avLst/>
          </a:prstGeom>
          <a:solidFill>
            <a:srgbClr val="20A9E0"/>
          </a:solidFill>
          <a:ln cap="flat" cmpd="sng" w="1017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7750" lIns="97750" spcFirstLastPara="1" rIns="97750" wrap="square" tIns="977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5"/>
          <p:cNvSpPr/>
          <p:nvPr/>
        </p:nvSpPr>
        <p:spPr>
          <a:xfrm>
            <a:off x="1437046" y="3036970"/>
            <a:ext cx="2546400" cy="4074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1017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44">
                <a:solidFill>
                  <a:srgbClr val="12233D"/>
                </a:solidFill>
                <a:latin typeface="Arial"/>
                <a:ea typeface="Arial"/>
                <a:cs typeface="Arial"/>
                <a:sym typeface="Arial"/>
              </a:rPr>
              <a:t>GePON: оптика в дом</a:t>
            </a:r>
            <a:endParaRPr sz="1497"/>
          </a:p>
        </p:txBody>
      </p:sp>
      <p:sp>
        <p:nvSpPr>
          <p:cNvPr id="152" name="Google Shape;152;p5"/>
          <p:cNvSpPr/>
          <p:nvPr/>
        </p:nvSpPr>
        <p:spPr>
          <a:xfrm>
            <a:off x="1192614" y="3688789"/>
            <a:ext cx="102000" cy="102000"/>
          </a:xfrm>
          <a:prstGeom prst="rect">
            <a:avLst/>
          </a:prstGeom>
          <a:solidFill>
            <a:srgbClr val="20A9E0"/>
          </a:solidFill>
          <a:ln cap="flat" cmpd="sng" w="1017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7750" lIns="97750" spcFirstLastPara="1" rIns="97750" wrap="square" tIns="977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5"/>
          <p:cNvSpPr/>
          <p:nvPr/>
        </p:nvSpPr>
        <p:spPr>
          <a:xfrm>
            <a:off x="1437046" y="3597127"/>
            <a:ext cx="2546400" cy="4074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1017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44">
                <a:solidFill>
                  <a:srgbClr val="12233D"/>
                </a:solidFill>
                <a:latin typeface="Arial"/>
                <a:ea typeface="Arial"/>
                <a:cs typeface="Arial"/>
                <a:sym typeface="Arial"/>
              </a:rPr>
              <a:t>WiMAX</a:t>
            </a:r>
            <a:endParaRPr sz="1497"/>
          </a:p>
        </p:txBody>
      </p:sp>
      <p:sp>
        <p:nvSpPr>
          <p:cNvPr id="154" name="Google Shape;154;p5"/>
          <p:cNvSpPr/>
          <p:nvPr/>
        </p:nvSpPr>
        <p:spPr>
          <a:xfrm>
            <a:off x="1192614" y="4248946"/>
            <a:ext cx="102000" cy="102000"/>
          </a:xfrm>
          <a:prstGeom prst="rect">
            <a:avLst/>
          </a:prstGeom>
          <a:solidFill>
            <a:srgbClr val="20A9E0"/>
          </a:solidFill>
          <a:ln cap="flat" cmpd="sng" w="1017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7750" lIns="97750" spcFirstLastPara="1" rIns="97750" wrap="square" tIns="977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5"/>
          <p:cNvSpPr/>
          <p:nvPr/>
        </p:nvSpPr>
        <p:spPr>
          <a:xfrm>
            <a:off x="1437046" y="4157284"/>
            <a:ext cx="2546400" cy="4074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1017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44">
                <a:solidFill>
                  <a:srgbClr val="12233D"/>
                </a:solidFill>
                <a:latin typeface="Arial"/>
                <a:ea typeface="Arial"/>
                <a:cs typeface="Arial"/>
                <a:sym typeface="Arial"/>
              </a:rPr>
              <a:t>Радио-релейные каналы</a:t>
            </a:r>
            <a:endParaRPr sz="1497"/>
          </a:p>
        </p:txBody>
      </p:sp>
      <p:sp>
        <p:nvSpPr>
          <p:cNvPr id="156" name="Google Shape;156;p5"/>
          <p:cNvSpPr/>
          <p:nvPr/>
        </p:nvSpPr>
        <p:spPr>
          <a:xfrm>
            <a:off x="1192614" y="4809103"/>
            <a:ext cx="102000" cy="102000"/>
          </a:xfrm>
          <a:prstGeom prst="rect">
            <a:avLst/>
          </a:prstGeom>
          <a:solidFill>
            <a:srgbClr val="20A9E0"/>
          </a:solidFill>
          <a:ln cap="flat" cmpd="sng" w="1017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7750" lIns="97750" spcFirstLastPara="1" rIns="97750" wrap="square" tIns="977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5"/>
          <p:cNvSpPr/>
          <p:nvPr/>
        </p:nvSpPr>
        <p:spPr>
          <a:xfrm>
            <a:off x="1437046" y="4717441"/>
            <a:ext cx="2546400" cy="4074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1017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44">
                <a:solidFill>
                  <a:srgbClr val="12233D"/>
                </a:solidFill>
                <a:latin typeface="Arial"/>
                <a:ea typeface="Arial"/>
                <a:cs typeface="Arial"/>
                <a:sym typeface="Arial"/>
              </a:rPr>
              <a:t>VOIP телефония</a:t>
            </a:r>
            <a:endParaRPr sz="1497"/>
          </a:p>
        </p:txBody>
      </p:sp>
      <p:sp>
        <p:nvSpPr>
          <p:cNvPr id="158" name="Google Shape;158;p5"/>
          <p:cNvSpPr/>
          <p:nvPr/>
        </p:nvSpPr>
        <p:spPr>
          <a:xfrm>
            <a:off x="4622449" y="1478678"/>
            <a:ext cx="3361200" cy="4196100"/>
          </a:xfrm>
          <a:prstGeom prst="rect">
            <a:avLst/>
          </a:prstGeom>
          <a:solidFill>
            <a:srgbClr val="FFFFFF"/>
          </a:solidFill>
          <a:ln cap="flat" cmpd="sng" w="10175">
            <a:solidFill>
              <a:srgbClr val="D4E8F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7750" lIns="97750" spcFirstLastPara="1" rIns="97750" wrap="square" tIns="977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5"/>
          <p:cNvSpPr/>
          <p:nvPr/>
        </p:nvSpPr>
        <p:spPr>
          <a:xfrm>
            <a:off x="4622449" y="1478678"/>
            <a:ext cx="3361200" cy="91800"/>
          </a:xfrm>
          <a:prstGeom prst="rect">
            <a:avLst/>
          </a:prstGeom>
          <a:solidFill>
            <a:srgbClr val="073B7A"/>
          </a:solidFill>
          <a:ln cap="flat" cmpd="sng" w="1017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7750" lIns="97750" spcFirstLastPara="1" rIns="97750" wrap="square" tIns="977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5"/>
          <p:cNvSpPr/>
          <p:nvPr/>
        </p:nvSpPr>
        <p:spPr>
          <a:xfrm>
            <a:off x="4866881" y="1702741"/>
            <a:ext cx="2851800" cy="5094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1017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65">
                <a:solidFill>
                  <a:srgbClr val="073B7A"/>
                </a:solidFill>
                <a:latin typeface="Play"/>
                <a:ea typeface="Play"/>
                <a:cs typeface="Play"/>
                <a:sym typeface="Play"/>
              </a:rPr>
              <a:t>Облачные сервисы</a:t>
            </a:r>
            <a:endParaRPr sz="1497"/>
          </a:p>
        </p:txBody>
      </p:sp>
      <p:sp>
        <p:nvSpPr>
          <p:cNvPr id="161" name="Google Shape;161;p5"/>
          <p:cNvSpPr/>
          <p:nvPr/>
        </p:nvSpPr>
        <p:spPr>
          <a:xfrm>
            <a:off x="4887251" y="2568438"/>
            <a:ext cx="102000" cy="102000"/>
          </a:xfrm>
          <a:prstGeom prst="rect">
            <a:avLst/>
          </a:prstGeom>
          <a:solidFill>
            <a:srgbClr val="073B7A"/>
          </a:solidFill>
          <a:ln cap="flat" cmpd="sng" w="1017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7750" lIns="97750" spcFirstLastPara="1" rIns="97750" wrap="square" tIns="977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5"/>
          <p:cNvSpPr/>
          <p:nvPr/>
        </p:nvSpPr>
        <p:spPr>
          <a:xfrm>
            <a:off x="5131683" y="2476776"/>
            <a:ext cx="2546400" cy="4074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1017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44">
                <a:solidFill>
                  <a:srgbClr val="12233D"/>
                </a:solidFill>
                <a:latin typeface="Arial"/>
                <a:ea typeface="Arial"/>
                <a:cs typeface="Arial"/>
                <a:sym typeface="Arial"/>
              </a:rPr>
              <a:t>Виртуальная АТС</a:t>
            </a:r>
            <a:endParaRPr sz="1497"/>
          </a:p>
        </p:txBody>
      </p:sp>
      <p:sp>
        <p:nvSpPr>
          <p:cNvPr id="163" name="Google Shape;163;p5"/>
          <p:cNvSpPr/>
          <p:nvPr/>
        </p:nvSpPr>
        <p:spPr>
          <a:xfrm>
            <a:off x="4887251" y="3128595"/>
            <a:ext cx="102000" cy="102000"/>
          </a:xfrm>
          <a:prstGeom prst="rect">
            <a:avLst/>
          </a:prstGeom>
          <a:solidFill>
            <a:srgbClr val="073B7A"/>
          </a:solidFill>
          <a:ln cap="flat" cmpd="sng" w="1017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7750" lIns="97750" spcFirstLastPara="1" rIns="97750" wrap="square" tIns="977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5"/>
          <p:cNvSpPr/>
          <p:nvPr/>
        </p:nvSpPr>
        <p:spPr>
          <a:xfrm>
            <a:off x="5131683" y="3036933"/>
            <a:ext cx="2546400" cy="4074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1017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44">
                <a:solidFill>
                  <a:srgbClr val="12233D"/>
                </a:solidFill>
                <a:latin typeface="Arial"/>
                <a:ea typeface="Arial"/>
                <a:cs typeface="Arial"/>
                <a:sym typeface="Arial"/>
              </a:rPr>
              <a:t>IVR, fax2email</a:t>
            </a:r>
            <a:endParaRPr sz="1497"/>
          </a:p>
        </p:txBody>
      </p:sp>
      <p:sp>
        <p:nvSpPr>
          <p:cNvPr id="165" name="Google Shape;165;p5"/>
          <p:cNvSpPr/>
          <p:nvPr/>
        </p:nvSpPr>
        <p:spPr>
          <a:xfrm>
            <a:off x="4887251" y="3688752"/>
            <a:ext cx="102000" cy="102000"/>
          </a:xfrm>
          <a:prstGeom prst="rect">
            <a:avLst/>
          </a:prstGeom>
          <a:solidFill>
            <a:srgbClr val="073B7A"/>
          </a:solidFill>
          <a:ln cap="flat" cmpd="sng" w="1017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7750" lIns="97750" spcFirstLastPara="1" rIns="97750" wrap="square" tIns="977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5"/>
          <p:cNvSpPr/>
          <p:nvPr/>
        </p:nvSpPr>
        <p:spPr>
          <a:xfrm>
            <a:off x="5131683" y="3597090"/>
            <a:ext cx="2546400" cy="4074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1017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44">
                <a:solidFill>
                  <a:srgbClr val="12233D"/>
                </a:solidFill>
                <a:latin typeface="Arial"/>
                <a:ea typeface="Arial"/>
                <a:cs typeface="Arial"/>
                <a:sym typeface="Arial"/>
              </a:rPr>
              <a:t>Запись звонков</a:t>
            </a:r>
            <a:endParaRPr sz="1497"/>
          </a:p>
        </p:txBody>
      </p:sp>
      <p:sp>
        <p:nvSpPr>
          <p:cNvPr id="167" name="Google Shape;167;p5"/>
          <p:cNvSpPr/>
          <p:nvPr/>
        </p:nvSpPr>
        <p:spPr>
          <a:xfrm>
            <a:off x="4887251" y="4248909"/>
            <a:ext cx="102000" cy="102000"/>
          </a:xfrm>
          <a:prstGeom prst="rect">
            <a:avLst/>
          </a:prstGeom>
          <a:solidFill>
            <a:srgbClr val="073B7A"/>
          </a:solidFill>
          <a:ln cap="flat" cmpd="sng" w="1017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7750" lIns="97750" spcFirstLastPara="1" rIns="97750" wrap="square" tIns="977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5"/>
          <p:cNvSpPr/>
          <p:nvPr/>
        </p:nvSpPr>
        <p:spPr>
          <a:xfrm>
            <a:off x="5131683" y="4157247"/>
            <a:ext cx="2546400" cy="4074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1017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44">
                <a:solidFill>
                  <a:srgbClr val="12233D"/>
                </a:solidFill>
                <a:latin typeface="Arial"/>
                <a:ea typeface="Arial"/>
                <a:cs typeface="Arial"/>
                <a:sym typeface="Arial"/>
              </a:rPr>
              <a:t>SaaS: 1C, CRM</a:t>
            </a:r>
            <a:endParaRPr sz="1497"/>
          </a:p>
        </p:txBody>
      </p:sp>
      <p:sp>
        <p:nvSpPr>
          <p:cNvPr id="169" name="Google Shape;169;p5"/>
          <p:cNvSpPr/>
          <p:nvPr/>
        </p:nvSpPr>
        <p:spPr>
          <a:xfrm>
            <a:off x="4887251" y="4809065"/>
            <a:ext cx="102000" cy="102000"/>
          </a:xfrm>
          <a:prstGeom prst="rect">
            <a:avLst/>
          </a:prstGeom>
          <a:solidFill>
            <a:srgbClr val="073B7A"/>
          </a:solidFill>
          <a:ln cap="flat" cmpd="sng" w="1017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7750" lIns="97750" spcFirstLastPara="1" rIns="97750" wrap="square" tIns="977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5"/>
          <p:cNvSpPr/>
          <p:nvPr/>
        </p:nvSpPr>
        <p:spPr>
          <a:xfrm>
            <a:off x="5131683" y="4717403"/>
            <a:ext cx="2546400" cy="4074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1017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44">
                <a:solidFill>
                  <a:srgbClr val="12233D"/>
                </a:solidFill>
                <a:latin typeface="Arial"/>
                <a:ea typeface="Arial"/>
                <a:cs typeface="Arial"/>
                <a:sym typeface="Arial"/>
              </a:rPr>
              <a:t>Видеонаблюдение</a:t>
            </a:r>
            <a:endParaRPr sz="1497"/>
          </a:p>
        </p:txBody>
      </p:sp>
      <p:sp>
        <p:nvSpPr>
          <p:cNvPr id="171" name="Google Shape;171;p5"/>
          <p:cNvSpPr/>
          <p:nvPr/>
        </p:nvSpPr>
        <p:spPr>
          <a:xfrm>
            <a:off x="8313998" y="1478678"/>
            <a:ext cx="3361200" cy="4196100"/>
          </a:xfrm>
          <a:prstGeom prst="rect">
            <a:avLst/>
          </a:prstGeom>
          <a:solidFill>
            <a:srgbClr val="FFFFFF"/>
          </a:solidFill>
          <a:ln cap="flat" cmpd="sng" w="10175">
            <a:solidFill>
              <a:srgbClr val="D4E8F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7750" lIns="97750" spcFirstLastPara="1" rIns="97750" wrap="square" tIns="977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5"/>
          <p:cNvSpPr/>
          <p:nvPr/>
        </p:nvSpPr>
        <p:spPr>
          <a:xfrm>
            <a:off x="8317073" y="1476428"/>
            <a:ext cx="3361200" cy="91800"/>
          </a:xfrm>
          <a:prstGeom prst="rect">
            <a:avLst/>
          </a:prstGeom>
          <a:solidFill>
            <a:srgbClr val="FF7A1A"/>
          </a:solidFill>
          <a:ln cap="flat" cmpd="sng" w="1017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7750" lIns="97750" spcFirstLastPara="1" rIns="97750" wrap="square" tIns="977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5"/>
          <p:cNvSpPr/>
          <p:nvPr/>
        </p:nvSpPr>
        <p:spPr>
          <a:xfrm>
            <a:off x="8558430" y="1702741"/>
            <a:ext cx="2851800" cy="5094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1017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65">
                <a:solidFill>
                  <a:srgbClr val="073B7A"/>
                </a:solidFill>
                <a:latin typeface="Play"/>
                <a:ea typeface="Play"/>
                <a:cs typeface="Play"/>
                <a:sym typeface="Play"/>
              </a:rPr>
              <a:t>Цифровые платформы</a:t>
            </a:r>
            <a:endParaRPr sz="1497"/>
          </a:p>
        </p:txBody>
      </p:sp>
      <p:sp>
        <p:nvSpPr>
          <p:cNvPr id="174" name="Google Shape;174;p5"/>
          <p:cNvSpPr/>
          <p:nvPr/>
        </p:nvSpPr>
        <p:spPr>
          <a:xfrm>
            <a:off x="8578800" y="2568438"/>
            <a:ext cx="102000" cy="102000"/>
          </a:xfrm>
          <a:prstGeom prst="rect">
            <a:avLst/>
          </a:prstGeom>
          <a:solidFill>
            <a:srgbClr val="FF7A1A"/>
          </a:solidFill>
          <a:ln cap="flat" cmpd="sng" w="1017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7750" lIns="97750" spcFirstLastPara="1" rIns="97750" wrap="square" tIns="977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5"/>
          <p:cNvSpPr/>
          <p:nvPr/>
        </p:nvSpPr>
        <p:spPr>
          <a:xfrm>
            <a:off x="8823232" y="2476776"/>
            <a:ext cx="2546400" cy="4074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1017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44">
                <a:solidFill>
                  <a:srgbClr val="12233D"/>
                </a:solidFill>
                <a:latin typeface="Arial"/>
                <a:ea typeface="Arial"/>
                <a:cs typeface="Arial"/>
                <a:sym typeface="Arial"/>
              </a:rPr>
              <a:t>Электронно-цифровая подпись</a:t>
            </a:r>
            <a:endParaRPr sz="1497"/>
          </a:p>
        </p:txBody>
      </p:sp>
      <p:sp>
        <p:nvSpPr>
          <p:cNvPr id="176" name="Google Shape;176;p5"/>
          <p:cNvSpPr/>
          <p:nvPr/>
        </p:nvSpPr>
        <p:spPr>
          <a:xfrm>
            <a:off x="8578800" y="3128595"/>
            <a:ext cx="102000" cy="102000"/>
          </a:xfrm>
          <a:prstGeom prst="rect">
            <a:avLst/>
          </a:prstGeom>
          <a:solidFill>
            <a:srgbClr val="FF7A1A"/>
          </a:solidFill>
          <a:ln cap="flat" cmpd="sng" w="1017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7750" lIns="97750" spcFirstLastPara="1" rIns="97750" wrap="square" tIns="977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5"/>
          <p:cNvSpPr/>
          <p:nvPr/>
        </p:nvSpPr>
        <p:spPr>
          <a:xfrm>
            <a:off x="8823232" y="3036933"/>
            <a:ext cx="2546400" cy="4074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1017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44">
                <a:solidFill>
                  <a:srgbClr val="12233D"/>
                </a:solidFill>
                <a:latin typeface="Arial"/>
                <a:ea typeface="Arial"/>
                <a:cs typeface="Arial"/>
                <a:sym typeface="Arial"/>
              </a:rPr>
              <a:t>SkyTender.ru</a:t>
            </a:r>
            <a:endParaRPr sz="1497"/>
          </a:p>
        </p:txBody>
      </p:sp>
      <p:sp>
        <p:nvSpPr>
          <p:cNvPr id="178" name="Google Shape;178;p5"/>
          <p:cNvSpPr/>
          <p:nvPr/>
        </p:nvSpPr>
        <p:spPr>
          <a:xfrm>
            <a:off x="8578800" y="3688752"/>
            <a:ext cx="102000" cy="102000"/>
          </a:xfrm>
          <a:prstGeom prst="rect">
            <a:avLst/>
          </a:prstGeom>
          <a:solidFill>
            <a:srgbClr val="FF7A1A"/>
          </a:solidFill>
          <a:ln cap="flat" cmpd="sng" w="1017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7750" lIns="97750" spcFirstLastPara="1" rIns="97750" wrap="square" tIns="977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5"/>
          <p:cNvSpPr/>
          <p:nvPr/>
        </p:nvSpPr>
        <p:spPr>
          <a:xfrm>
            <a:off x="8823232" y="3597090"/>
            <a:ext cx="2546400" cy="4074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1017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44">
                <a:solidFill>
                  <a:srgbClr val="12233D"/>
                </a:solidFill>
                <a:latin typeface="Arial"/>
                <a:ea typeface="Arial"/>
                <a:cs typeface="Arial"/>
                <a:sym typeface="Arial"/>
              </a:rPr>
              <a:t>SquareTrade.ru</a:t>
            </a:r>
            <a:endParaRPr sz="1497"/>
          </a:p>
        </p:txBody>
      </p:sp>
      <p:sp>
        <p:nvSpPr>
          <p:cNvPr id="180" name="Google Shape;180;p5"/>
          <p:cNvSpPr/>
          <p:nvPr/>
        </p:nvSpPr>
        <p:spPr>
          <a:xfrm>
            <a:off x="8578800" y="4248909"/>
            <a:ext cx="102000" cy="102000"/>
          </a:xfrm>
          <a:prstGeom prst="rect">
            <a:avLst/>
          </a:prstGeom>
          <a:solidFill>
            <a:srgbClr val="FF7A1A"/>
          </a:solidFill>
          <a:ln cap="flat" cmpd="sng" w="1017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7750" lIns="97750" spcFirstLastPara="1" rIns="97750" wrap="square" tIns="977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p5"/>
          <p:cNvSpPr/>
          <p:nvPr/>
        </p:nvSpPr>
        <p:spPr>
          <a:xfrm>
            <a:off x="8823232" y="4157247"/>
            <a:ext cx="2546400" cy="4074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1017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44">
                <a:solidFill>
                  <a:srgbClr val="12233D"/>
                </a:solidFill>
                <a:latin typeface="Arial"/>
                <a:ea typeface="Arial"/>
                <a:cs typeface="Arial"/>
                <a:sym typeface="Arial"/>
              </a:rPr>
              <a:t>ЭДО и закрывающие документы</a:t>
            </a:r>
            <a:endParaRPr sz="1497"/>
          </a:p>
        </p:txBody>
      </p:sp>
      <p:sp>
        <p:nvSpPr>
          <p:cNvPr id="182" name="Google Shape;182;p5"/>
          <p:cNvSpPr/>
          <p:nvPr/>
        </p:nvSpPr>
        <p:spPr>
          <a:xfrm>
            <a:off x="8578800" y="4809065"/>
            <a:ext cx="102000" cy="102000"/>
          </a:xfrm>
          <a:prstGeom prst="rect">
            <a:avLst/>
          </a:prstGeom>
          <a:solidFill>
            <a:srgbClr val="FF7A1A"/>
          </a:solidFill>
          <a:ln cap="flat" cmpd="sng" w="1017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7750" lIns="97750" spcFirstLastPara="1" rIns="97750" wrap="square" tIns="977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5"/>
          <p:cNvSpPr/>
          <p:nvPr/>
        </p:nvSpPr>
        <p:spPr>
          <a:xfrm>
            <a:off x="8823232" y="4717403"/>
            <a:ext cx="2546400" cy="4074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1017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44">
                <a:solidFill>
                  <a:srgbClr val="12233D"/>
                </a:solidFill>
                <a:latin typeface="Arial"/>
                <a:ea typeface="Arial"/>
                <a:cs typeface="Arial"/>
                <a:sym typeface="Arial"/>
              </a:rPr>
              <a:t>Автоматизация закупок</a:t>
            </a:r>
            <a:endParaRPr sz="1497"/>
          </a:p>
        </p:txBody>
      </p:sp>
      <p:sp>
        <p:nvSpPr>
          <p:cNvPr id="184" name="Google Shape;184;p5"/>
          <p:cNvSpPr/>
          <p:nvPr/>
        </p:nvSpPr>
        <p:spPr>
          <a:xfrm>
            <a:off x="742950" y="5837775"/>
            <a:ext cx="6921000" cy="5094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75">
                <a:solidFill>
                  <a:srgbClr val="12233D"/>
                </a:solidFill>
                <a:latin typeface="Play"/>
                <a:ea typeface="Play"/>
                <a:cs typeface="Play"/>
                <a:sym typeface="Play"/>
              </a:rPr>
              <a:t>Одна клиентская база, три уровня монетизации</a:t>
            </a:r>
            <a:endParaRPr sz="1700"/>
          </a:p>
        </p:txBody>
      </p:sp>
      <p:sp>
        <p:nvSpPr>
          <p:cNvPr id="185" name="Google Shape;185;p5"/>
          <p:cNvSpPr/>
          <p:nvPr/>
        </p:nvSpPr>
        <p:spPr>
          <a:xfrm>
            <a:off x="10344150" y="6334125"/>
            <a:ext cx="1143000" cy="1905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AFD"/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6"/>
          <p:cNvSpPr/>
          <p:nvPr/>
        </p:nvSpPr>
        <p:spPr>
          <a:xfrm>
            <a:off x="0" y="0"/>
            <a:ext cx="171600" cy="6858000"/>
          </a:xfrm>
          <a:prstGeom prst="rect">
            <a:avLst/>
          </a:prstGeom>
          <a:solidFill>
            <a:srgbClr val="073B7A"/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p6"/>
          <p:cNvSpPr/>
          <p:nvPr/>
        </p:nvSpPr>
        <p:spPr>
          <a:xfrm>
            <a:off x="209550" y="0"/>
            <a:ext cx="85800" cy="6858000"/>
          </a:xfrm>
          <a:prstGeom prst="rect">
            <a:avLst/>
          </a:prstGeom>
          <a:solidFill>
            <a:srgbClr val="20A9E0"/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6"/>
          <p:cNvSpPr/>
          <p:nvPr/>
        </p:nvSpPr>
        <p:spPr>
          <a:xfrm>
            <a:off x="514350" y="381000"/>
            <a:ext cx="514500" cy="57300"/>
          </a:xfrm>
          <a:prstGeom prst="rect">
            <a:avLst/>
          </a:prstGeom>
          <a:solidFill>
            <a:srgbClr val="FF7A1A"/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6"/>
          <p:cNvSpPr/>
          <p:nvPr/>
        </p:nvSpPr>
        <p:spPr>
          <a:xfrm>
            <a:off x="1066800" y="381000"/>
            <a:ext cx="895500" cy="57300"/>
          </a:xfrm>
          <a:prstGeom prst="rect">
            <a:avLst/>
          </a:prstGeom>
          <a:solidFill>
            <a:srgbClr val="073B7A"/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6"/>
          <p:cNvSpPr/>
          <p:nvPr/>
        </p:nvSpPr>
        <p:spPr>
          <a:xfrm>
            <a:off x="685800" y="476250"/>
            <a:ext cx="10287000" cy="6477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700">
                <a:solidFill>
                  <a:srgbClr val="12233D"/>
                </a:solidFill>
                <a:latin typeface="Play"/>
                <a:ea typeface="Play"/>
                <a:cs typeface="Play"/>
                <a:sym typeface="Play"/>
              </a:rPr>
              <a:t>SquareTrade сокращает закрывающие документы с дней до минут</a:t>
            </a:r>
            <a:endParaRPr/>
          </a:p>
        </p:txBody>
      </p:sp>
      <p:sp>
        <p:nvSpPr>
          <p:cNvPr id="197" name="Google Shape;197;p6"/>
          <p:cNvSpPr/>
          <p:nvPr/>
        </p:nvSpPr>
        <p:spPr>
          <a:xfrm>
            <a:off x="685800" y="1316213"/>
            <a:ext cx="9525000" cy="3810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700">
                <a:solidFill>
                  <a:srgbClr val="5A6B7F"/>
                </a:solidFill>
                <a:latin typeface="Arial"/>
                <a:ea typeface="Arial"/>
                <a:cs typeface="Arial"/>
                <a:sym typeface="Arial"/>
              </a:rPr>
              <a:t>Старый процесс держится на бумаге и логистике; новый процесс переносит юридически значимый обмен в личный кабинет.</a:t>
            </a:r>
            <a:endParaRPr sz="1900"/>
          </a:p>
        </p:txBody>
      </p:sp>
      <p:sp>
        <p:nvSpPr>
          <p:cNvPr id="198" name="Google Shape;198;p6"/>
          <p:cNvSpPr/>
          <p:nvPr/>
        </p:nvSpPr>
        <p:spPr>
          <a:xfrm>
            <a:off x="885475" y="2220775"/>
            <a:ext cx="4955700" cy="3774900"/>
          </a:xfrm>
          <a:prstGeom prst="rect">
            <a:avLst/>
          </a:prstGeom>
          <a:solidFill>
            <a:srgbClr val="FFFFFF"/>
          </a:solidFill>
          <a:ln cap="flat" cmpd="sng" w="10425">
            <a:solidFill>
              <a:srgbClr val="D4E8F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0100" lIns="100100" spcFirstLastPara="1" rIns="100100" wrap="square" tIns="1001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6"/>
          <p:cNvSpPr/>
          <p:nvPr/>
        </p:nvSpPr>
        <p:spPr>
          <a:xfrm>
            <a:off x="1177496" y="2527983"/>
            <a:ext cx="1981200" cy="3732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104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217">
                <a:solidFill>
                  <a:srgbClr val="12233D"/>
                </a:solidFill>
                <a:latin typeface="Play"/>
                <a:ea typeface="Play"/>
                <a:cs typeface="Play"/>
                <a:sym typeface="Play"/>
              </a:rPr>
              <a:t>Классика</a:t>
            </a:r>
            <a:endParaRPr sz="1533"/>
          </a:p>
        </p:txBody>
      </p:sp>
      <p:sp>
        <p:nvSpPr>
          <p:cNvPr id="200" name="Google Shape;200;p6"/>
          <p:cNvSpPr/>
          <p:nvPr/>
        </p:nvSpPr>
        <p:spPr>
          <a:xfrm>
            <a:off x="3857830" y="2484096"/>
            <a:ext cx="1772700" cy="4611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104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64">
                <a:solidFill>
                  <a:srgbClr val="FF7A1A"/>
                </a:solidFill>
                <a:latin typeface="Play"/>
                <a:ea typeface="Play"/>
                <a:cs typeface="Play"/>
                <a:sym typeface="Play"/>
              </a:rPr>
              <a:t>2-20 дней</a:t>
            </a:r>
            <a:endParaRPr sz="1533"/>
          </a:p>
        </p:txBody>
      </p:sp>
      <p:sp>
        <p:nvSpPr>
          <p:cNvPr id="201" name="Google Shape;201;p6"/>
          <p:cNvSpPr/>
          <p:nvPr/>
        </p:nvSpPr>
        <p:spPr>
          <a:xfrm>
            <a:off x="1219213" y="3383777"/>
            <a:ext cx="104700" cy="109800"/>
          </a:xfrm>
          <a:prstGeom prst="rect">
            <a:avLst/>
          </a:prstGeom>
          <a:solidFill>
            <a:srgbClr val="FF7A1A"/>
          </a:solidFill>
          <a:ln cap="flat" cmpd="sng" w="104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0100" lIns="100100" spcFirstLastPara="1" rIns="100100" wrap="square" tIns="1001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6"/>
          <p:cNvSpPr/>
          <p:nvPr/>
        </p:nvSpPr>
        <p:spPr>
          <a:xfrm>
            <a:off x="1469517" y="3296003"/>
            <a:ext cx="3973800" cy="5706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104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7">
                <a:solidFill>
                  <a:srgbClr val="12233D"/>
                </a:solidFill>
                <a:latin typeface="Arial"/>
                <a:ea typeface="Arial"/>
                <a:cs typeface="Arial"/>
                <a:sym typeface="Arial"/>
              </a:rPr>
              <a:t>Распечатать из 1С / бухгалтерии</a:t>
            </a:r>
            <a:endParaRPr sz="1533"/>
          </a:p>
        </p:txBody>
      </p:sp>
      <p:sp>
        <p:nvSpPr>
          <p:cNvPr id="203" name="Google Shape;203;p6"/>
          <p:cNvSpPr/>
          <p:nvPr/>
        </p:nvSpPr>
        <p:spPr>
          <a:xfrm>
            <a:off x="1219213" y="3976249"/>
            <a:ext cx="104700" cy="109800"/>
          </a:xfrm>
          <a:prstGeom prst="rect">
            <a:avLst/>
          </a:prstGeom>
          <a:solidFill>
            <a:srgbClr val="FF7A1A"/>
          </a:solidFill>
          <a:ln cap="flat" cmpd="sng" w="104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0100" lIns="100100" spcFirstLastPara="1" rIns="100100" wrap="square" tIns="1001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6"/>
          <p:cNvSpPr/>
          <p:nvPr/>
        </p:nvSpPr>
        <p:spPr>
          <a:xfrm>
            <a:off x="1469517" y="3888476"/>
            <a:ext cx="3973800" cy="5706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104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7">
                <a:solidFill>
                  <a:srgbClr val="12233D"/>
                </a:solidFill>
                <a:latin typeface="Arial"/>
                <a:ea typeface="Arial"/>
                <a:cs typeface="Arial"/>
                <a:sym typeface="Arial"/>
              </a:rPr>
              <a:t>Поставить живую подпись и печать</a:t>
            </a:r>
            <a:endParaRPr sz="1533"/>
          </a:p>
        </p:txBody>
      </p:sp>
      <p:sp>
        <p:nvSpPr>
          <p:cNvPr id="205" name="Google Shape;205;p6"/>
          <p:cNvSpPr/>
          <p:nvPr/>
        </p:nvSpPr>
        <p:spPr>
          <a:xfrm>
            <a:off x="1219213" y="4568722"/>
            <a:ext cx="104700" cy="109800"/>
          </a:xfrm>
          <a:prstGeom prst="rect">
            <a:avLst/>
          </a:prstGeom>
          <a:solidFill>
            <a:srgbClr val="FF7A1A"/>
          </a:solidFill>
          <a:ln cap="flat" cmpd="sng" w="104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0100" lIns="100100" spcFirstLastPara="1" rIns="100100" wrap="square" tIns="1001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p6"/>
          <p:cNvSpPr/>
          <p:nvPr/>
        </p:nvSpPr>
        <p:spPr>
          <a:xfrm>
            <a:off x="1469517" y="4480948"/>
            <a:ext cx="3973800" cy="5706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104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7">
                <a:solidFill>
                  <a:srgbClr val="12233D"/>
                </a:solidFill>
                <a:latin typeface="Arial"/>
                <a:ea typeface="Arial"/>
                <a:cs typeface="Arial"/>
                <a:sym typeface="Arial"/>
              </a:rPr>
              <a:t>Отправить курьером или почтой</a:t>
            </a:r>
            <a:endParaRPr sz="1533"/>
          </a:p>
        </p:txBody>
      </p:sp>
      <p:sp>
        <p:nvSpPr>
          <p:cNvPr id="207" name="Google Shape;207;p6"/>
          <p:cNvSpPr/>
          <p:nvPr/>
        </p:nvSpPr>
        <p:spPr>
          <a:xfrm>
            <a:off x="1219213" y="5161195"/>
            <a:ext cx="104700" cy="109800"/>
          </a:xfrm>
          <a:prstGeom prst="rect">
            <a:avLst/>
          </a:prstGeom>
          <a:solidFill>
            <a:srgbClr val="FF7A1A"/>
          </a:solidFill>
          <a:ln cap="flat" cmpd="sng" w="104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0100" lIns="100100" spcFirstLastPara="1" rIns="100100" wrap="square" tIns="1001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6"/>
          <p:cNvSpPr/>
          <p:nvPr/>
        </p:nvSpPr>
        <p:spPr>
          <a:xfrm>
            <a:off x="1469517" y="5073421"/>
            <a:ext cx="3973800" cy="5706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104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7">
                <a:solidFill>
                  <a:srgbClr val="12233D"/>
                </a:solidFill>
                <a:latin typeface="Arial"/>
                <a:ea typeface="Arial"/>
                <a:cs typeface="Arial"/>
                <a:sym typeface="Arial"/>
              </a:rPr>
              <a:t>Ждать доставку и обратный экземпляр</a:t>
            </a:r>
            <a:endParaRPr sz="1533"/>
          </a:p>
        </p:txBody>
      </p:sp>
      <p:sp>
        <p:nvSpPr>
          <p:cNvPr id="209" name="Google Shape;209;p6"/>
          <p:cNvSpPr/>
          <p:nvPr/>
        </p:nvSpPr>
        <p:spPr>
          <a:xfrm>
            <a:off x="6798969" y="2220775"/>
            <a:ext cx="5065800" cy="3986100"/>
          </a:xfrm>
          <a:prstGeom prst="rect">
            <a:avLst/>
          </a:prstGeom>
          <a:solidFill>
            <a:srgbClr val="F1FAFF"/>
          </a:solidFill>
          <a:ln cap="flat" cmpd="sng" w="10450">
            <a:solidFill>
              <a:srgbClr val="9CC7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0100" lIns="100100" spcFirstLastPara="1" rIns="100100" wrap="square" tIns="1001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6"/>
          </a:p>
        </p:txBody>
      </p:sp>
      <p:pic>
        <p:nvPicPr>
          <p:cNvPr id="210" name="Google Shape;210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94281" y="2418264"/>
            <a:ext cx="1411764" cy="680238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6"/>
          <p:cNvSpPr/>
          <p:nvPr/>
        </p:nvSpPr>
        <p:spPr>
          <a:xfrm>
            <a:off x="9906863" y="2484093"/>
            <a:ext cx="1564500" cy="4614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1045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64">
                <a:solidFill>
                  <a:srgbClr val="20A9E0"/>
                </a:solidFill>
                <a:latin typeface="Play"/>
                <a:ea typeface="Play"/>
                <a:cs typeface="Play"/>
                <a:sym typeface="Play"/>
              </a:rPr>
              <a:t>5 минут</a:t>
            </a:r>
            <a:endParaRPr sz="1533"/>
          </a:p>
        </p:txBody>
      </p:sp>
      <p:sp>
        <p:nvSpPr>
          <p:cNvPr id="212" name="Google Shape;212;p6"/>
          <p:cNvSpPr/>
          <p:nvPr/>
        </p:nvSpPr>
        <p:spPr>
          <a:xfrm>
            <a:off x="7132696" y="3295996"/>
            <a:ext cx="438600" cy="446100"/>
          </a:xfrm>
          <a:prstGeom prst="rect">
            <a:avLst/>
          </a:prstGeom>
          <a:solidFill>
            <a:srgbClr val="20A9E0"/>
          </a:solidFill>
          <a:ln cap="flat" cmpd="sng" w="1045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0100" lIns="100100" spcFirstLastPara="1" rIns="100100" wrap="square" tIns="1001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6"/>
          </a:p>
        </p:txBody>
      </p:sp>
      <p:sp>
        <p:nvSpPr>
          <p:cNvPr id="213" name="Google Shape;213;p6"/>
          <p:cNvSpPr/>
          <p:nvPr/>
        </p:nvSpPr>
        <p:spPr>
          <a:xfrm>
            <a:off x="7132696" y="3372791"/>
            <a:ext cx="438600" cy="2418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1045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42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sz="1533"/>
          </a:p>
        </p:txBody>
      </p:sp>
      <p:sp>
        <p:nvSpPr>
          <p:cNvPr id="214" name="Google Shape;214;p6"/>
          <p:cNvSpPr/>
          <p:nvPr/>
        </p:nvSpPr>
        <p:spPr>
          <a:xfrm>
            <a:off x="7716731" y="3274047"/>
            <a:ext cx="2607600" cy="5709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1045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7">
                <a:solidFill>
                  <a:srgbClr val="12233D"/>
                </a:solidFill>
                <a:latin typeface="Arial"/>
                <a:ea typeface="Arial"/>
                <a:cs typeface="Arial"/>
                <a:sym typeface="Arial"/>
              </a:rPr>
              <a:t>Получить облачную ЭЦП</a:t>
            </a:r>
            <a:endParaRPr sz="1533"/>
          </a:p>
        </p:txBody>
      </p:sp>
      <p:sp>
        <p:nvSpPr>
          <p:cNvPr id="215" name="Google Shape;215;p6"/>
          <p:cNvSpPr/>
          <p:nvPr/>
        </p:nvSpPr>
        <p:spPr>
          <a:xfrm>
            <a:off x="7132696" y="4016855"/>
            <a:ext cx="438600" cy="446100"/>
          </a:xfrm>
          <a:prstGeom prst="rect">
            <a:avLst/>
          </a:prstGeom>
          <a:solidFill>
            <a:srgbClr val="20A9E0"/>
          </a:solidFill>
          <a:ln cap="flat" cmpd="sng" w="1045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0100" lIns="100100" spcFirstLastPara="1" rIns="100100" wrap="square" tIns="1001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" name="Google Shape;216;p6"/>
          <p:cNvSpPr/>
          <p:nvPr/>
        </p:nvSpPr>
        <p:spPr>
          <a:xfrm>
            <a:off x="7132696" y="4118859"/>
            <a:ext cx="438600" cy="2418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1045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42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1533"/>
          </a:p>
        </p:txBody>
      </p:sp>
      <p:sp>
        <p:nvSpPr>
          <p:cNvPr id="217" name="Google Shape;217;p6"/>
          <p:cNvSpPr/>
          <p:nvPr/>
        </p:nvSpPr>
        <p:spPr>
          <a:xfrm>
            <a:off x="7716731" y="4020115"/>
            <a:ext cx="2607600" cy="5709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1045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7">
                <a:solidFill>
                  <a:srgbClr val="12233D"/>
                </a:solidFill>
                <a:latin typeface="Arial"/>
                <a:ea typeface="Arial"/>
                <a:cs typeface="Arial"/>
                <a:sym typeface="Arial"/>
              </a:rPr>
              <a:t>Войти в личный кабинет</a:t>
            </a:r>
            <a:endParaRPr sz="1533"/>
          </a:p>
        </p:txBody>
      </p:sp>
      <p:sp>
        <p:nvSpPr>
          <p:cNvPr id="218" name="Google Shape;218;p6"/>
          <p:cNvSpPr/>
          <p:nvPr/>
        </p:nvSpPr>
        <p:spPr>
          <a:xfrm>
            <a:off x="7132696" y="4737715"/>
            <a:ext cx="438600" cy="446100"/>
          </a:xfrm>
          <a:prstGeom prst="rect">
            <a:avLst/>
          </a:prstGeom>
          <a:solidFill>
            <a:srgbClr val="20A9E0"/>
          </a:solidFill>
          <a:ln cap="flat" cmpd="sng" w="1045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0100" lIns="100100" spcFirstLastPara="1" rIns="100100" wrap="square" tIns="1001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p6"/>
          <p:cNvSpPr/>
          <p:nvPr/>
        </p:nvSpPr>
        <p:spPr>
          <a:xfrm>
            <a:off x="7132696" y="4864927"/>
            <a:ext cx="438600" cy="2418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1045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42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sz="1533"/>
          </a:p>
        </p:txBody>
      </p:sp>
      <p:sp>
        <p:nvSpPr>
          <p:cNvPr id="220" name="Google Shape;220;p6"/>
          <p:cNvSpPr/>
          <p:nvPr/>
        </p:nvSpPr>
        <p:spPr>
          <a:xfrm>
            <a:off x="7716731" y="4766183"/>
            <a:ext cx="2607600" cy="5709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1045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7">
                <a:solidFill>
                  <a:srgbClr val="12233D"/>
                </a:solidFill>
                <a:latin typeface="Arial"/>
                <a:ea typeface="Arial"/>
                <a:cs typeface="Arial"/>
                <a:sym typeface="Arial"/>
              </a:rPr>
              <a:t>Подписать и отправить</a:t>
            </a:r>
            <a:endParaRPr sz="1533"/>
          </a:p>
        </p:txBody>
      </p:sp>
      <p:sp>
        <p:nvSpPr>
          <p:cNvPr id="221" name="Google Shape;221;p6"/>
          <p:cNvSpPr/>
          <p:nvPr/>
        </p:nvSpPr>
        <p:spPr>
          <a:xfrm>
            <a:off x="7132696" y="5458575"/>
            <a:ext cx="438600" cy="446100"/>
          </a:xfrm>
          <a:prstGeom prst="rect">
            <a:avLst/>
          </a:prstGeom>
          <a:solidFill>
            <a:srgbClr val="20A9E0"/>
          </a:solidFill>
          <a:ln cap="flat" cmpd="sng" w="1045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0100" lIns="100100" spcFirstLastPara="1" rIns="100100" wrap="square" tIns="1001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p6"/>
          <p:cNvSpPr/>
          <p:nvPr/>
        </p:nvSpPr>
        <p:spPr>
          <a:xfrm>
            <a:off x="7132696" y="5610995"/>
            <a:ext cx="438600" cy="2418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1045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42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 sz="1533"/>
          </a:p>
        </p:txBody>
      </p:sp>
      <p:sp>
        <p:nvSpPr>
          <p:cNvPr id="223" name="Google Shape;223;p6"/>
          <p:cNvSpPr/>
          <p:nvPr/>
        </p:nvSpPr>
        <p:spPr>
          <a:xfrm>
            <a:off x="7716731" y="5512250"/>
            <a:ext cx="2607600" cy="5709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1045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7">
                <a:solidFill>
                  <a:srgbClr val="12233D"/>
                </a:solidFill>
                <a:latin typeface="Arial"/>
                <a:ea typeface="Arial"/>
                <a:cs typeface="Arial"/>
                <a:sym typeface="Arial"/>
              </a:rPr>
              <a:t>Получить ответ за минуты</a:t>
            </a:r>
            <a:endParaRPr sz="1533"/>
          </a:p>
        </p:txBody>
      </p:sp>
      <p:sp>
        <p:nvSpPr>
          <p:cNvPr id="224" name="Google Shape;224;p6"/>
          <p:cNvSpPr/>
          <p:nvPr/>
        </p:nvSpPr>
        <p:spPr>
          <a:xfrm>
            <a:off x="6024691" y="4133402"/>
            <a:ext cx="517800" cy="80700"/>
          </a:xfrm>
          <a:prstGeom prst="rect">
            <a:avLst/>
          </a:prstGeom>
          <a:solidFill>
            <a:srgbClr val="073B7A"/>
          </a:solidFill>
          <a:ln cap="flat" cmpd="sng" w="957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2000" lIns="92000" spcFirstLastPara="1" rIns="92000" wrap="square" tIns="9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6"/>
          <p:cNvSpPr/>
          <p:nvPr/>
        </p:nvSpPr>
        <p:spPr>
          <a:xfrm rot="5397175">
            <a:off x="6292659" y="4033680"/>
            <a:ext cx="365100" cy="280200"/>
          </a:xfrm>
          <a:prstGeom prst="triangle">
            <a:avLst>
              <a:gd fmla="val 50000" name="adj"/>
            </a:avLst>
          </a:prstGeom>
          <a:solidFill>
            <a:srgbClr val="073B7A"/>
          </a:solidFill>
          <a:ln cap="flat" cmpd="sng" w="1065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2175" lIns="102175" spcFirstLastPara="1" rIns="102175" wrap="square" tIns="1021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38"/>
          </a:p>
        </p:txBody>
      </p:sp>
      <p:sp>
        <p:nvSpPr>
          <p:cNvPr id="226" name="Google Shape;226;p6"/>
          <p:cNvSpPr/>
          <p:nvPr/>
        </p:nvSpPr>
        <p:spPr>
          <a:xfrm>
            <a:off x="10387606" y="6107468"/>
            <a:ext cx="1148400" cy="1665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7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6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AFD"/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" name="Google Shape;233;p7"/>
          <p:cNvSpPr/>
          <p:nvPr/>
        </p:nvSpPr>
        <p:spPr>
          <a:xfrm>
            <a:off x="0" y="0"/>
            <a:ext cx="171600" cy="6858000"/>
          </a:xfrm>
          <a:prstGeom prst="rect">
            <a:avLst/>
          </a:prstGeom>
          <a:solidFill>
            <a:srgbClr val="073B7A"/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" name="Google Shape;234;p7"/>
          <p:cNvSpPr/>
          <p:nvPr/>
        </p:nvSpPr>
        <p:spPr>
          <a:xfrm>
            <a:off x="209550" y="0"/>
            <a:ext cx="85800" cy="6858000"/>
          </a:xfrm>
          <a:prstGeom prst="rect">
            <a:avLst/>
          </a:prstGeom>
          <a:solidFill>
            <a:srgbClr val="20A9E0"/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p7"/>
          <p:cNvSpPr/>
          <p:nvPr/>
        </p:nvSpPr>
        <p:spPr>
          <a:xfrm>
            <a:off x="514350" y="381000"/>
            <a:ext cx="514500" cy="57300"/>
          </a:xfrm>
          <a:prstGeom prst="rect">
            <a:avLst/>
          </a:prstGeom>
          <a:solidFill>
            <a:srgbClr val="FF7A1A"/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p7"/>
          <p:cNvSpPr/>
          <p:nvPr/>
        </p:nvSpPr>
        <p:spPr>
          <a:xfrm>
            <a:off x="1066800" y="381000"/>
            <a:ext cx="895500" cy="57300"/>
          </a:xfrm>
          <a:prstGeom prst="rect">
            <a:avLst/>
          </a:prstGeom>
          <a:solidFill>
            <a:srgbClr val="073B7A"/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p7"/>
          <p:cNvSpPr/>
          <p:nvPr/>
        </p:nvSpPr>
        <p:spPr>
          <a:xfrm>
            <a:off x="685800" y="476250"/>
            <a:ext cx="10287000" cy="6477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700">
                <a:solidFill>
                  <a:srgbClr val="12233D"/>
                </a:solidFill>
                <a:latin typeface="Play"/>
                <a:ea typeface="Play"/>
                <a:cs typeface="Play"/>
                <a:sym typeface="Play"/>
              </a:rPr>
              <a:t>SkyTender превращает поиск заказчиков в подписку на спрос</a:t>
            </a:r>
            <a:endParaRPr/>
          </a:p>
        </p:txBody>
      </p:sp>
      <p:sp>
        <p:nvSpPr>
          <p:cNvPr id="238" name="Google Shape;238;p7"/>
          <p:cNvSpPr/>
          <p:nvPr/>
        </p:nvSpPr>
        <p:spPr>
          <a:xfrm>
            <a:off x="685800" y="1353063"/>
            <a:ext cx="9525000" cy="3810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900">
                <a:solidFill>
                  <a:srgbClr val="5A6B7F"/>
                </a:solidFill>
                <a:latin typeface="Arial"/>
                <a:ea typeface="Arial"/>
                <a:cs typeface="Arial"/>
                <a:sym typeface="Arial"/>
              </a:rPr>
              <a:t>Вместо случайных каналов поставщик получает ежедневный поток релевантных тендеров по ключевым словам.</a:t>
            </a:r>
            <a:endParaRPr sz="2100"/>
          </a:p>
        </p:txBody>
      </p:sp>
      <p:sp>
        <p:nvSpPr>
          <p:cNvPr id="239" name="Google Shape;239;p7"/>
          <p:cNvSpPr/>
          <p:nvPr/>
        </p:nvSpPr>
        <p:spPr>
          <a:xfrm>
            <a:off x="451349" y="2146150"/>
            <a:ext cx="4283400" cy="2120400"/>
          </a:xfrm>
          <a:prstGeom prst="rect">
            <a:avLst/>
          </a:prstGeom>
          <a:solidFill>
            <a:srgbClr val="FFFFFF"/>
          </a:solidFill>
          <a:ln cap="flat" cmpd="sng" w="8950">
            <a:solidFill>
              <a:srgbClr val="D4E8F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5975" lIns="85975" spcFirstLastPara="1" rIns="85975" wrap="square" tIns="859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p7"/>
          <p:cNvSpPr/>
          <p:nvPr/>
        </p:nvSpPr>
        <p:spPr>
          <a:xfrm>
            <a:off x="810358" y="2334342"/>
            <a:ext cx="4039200" cy="2385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895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34">
                <a:solidFill>
                  <a:srgbClr val="12233D"/>
                </a:solidFill>
                <a:latin typeface="Play"/>
                <a:ea typeface="Play"/>
                <a:cs typeface="Play"/>
                <a:sym typeface="Play"/>
              </a:rPr>
              <a:t>Старый добрый способ</a:t>
            </a:r>
            <a:endParaRPr sz="1317"/>
          </a:p>
        </p:txBody>
      </p:sp>
      <p:sp>
        <p:nvSpPr>
          <p:cNvPr id="241" name="Google Shape;241;p7"/>
          <p:cNvSpPr/>
          <p:nvPr/>
        </p:nvSpPr>
        <p:spPr>
          <a:xfrm>
            <a:off x="832796" y="2861313"/>
            <a:ext cx="112500" cy="62700"/>
          </a:xfrm>
          <a:prstGeom prst="rect">
            <a:avLst/>
          </a:prstGeom>
          <a:solidFill>
            <a:srgbClr val="FF7A1A"/>
          </a:solidFill>
          <a:ln cap="flat" cmpd="sng" w="895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5975" lIns="85975" spcFirstLastPara="1" rIns="85975" wrap="square" tIns="859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p7"/>
          <p:cNvSpPr/>
          <p:nvPr/>
        </p:nvSpPr>
        <p:spPr>
          <a:xfrm>
            <a:off x="1102061" y="2811125"/>
            <a:ext cx="3994200" cy="3264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895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34">
                <a:solidFill>
                  <a:srgbClr val="12233D"/>
                </a:solidFill>
                <a:latin typeface="Arial"/>
                <a:ea typeface="Arial"/>
                <a:cs typeface="Arial"/>
                <a:sym typeface="Arial"/>
              </a:rPr>
              <a:t>Связи в крупных структурах</a:t>
            </a:r>
            <a:endParaRPr sz="1599"/>
          </a:p>
        </p:txBody>
      </p:sp>
      <p:sp>
        <p:nvSpPr>
          <p:cNvPr id="243" name="Google Shape;243;p7"/>
          <p:cNvSpPr/>
          <p:nvPr/>
        </p:nvSpPr>
        <p:spPr>
          <a:xfrm>
            <a:off x="832796" y="3212627"/>
            <a:ext cx="112500" cy="62700"/>
          </a:xfrm>
          <a:prstGeom prst="rect">
            <a:avLst/>
          </a:prstGeom>
          <a:solidFill>
            <a:srgbClr val="FF7A1A"/>
          </a:solidFill>
          <a:ln cap="flat" cmpd="sng" w="895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5975" lIns="85975" spcFirstLastPara="1" rIns="85975" wrap="square" tIns="859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p7"/>
          <p:cNvSpPr/>
          <p:nvPr/>
        </p:nvSpPr>
        <p:spPr>
          <a:xfrm>
            <a:off x="1102061" y="3162440"/>
            <a:ext cx="3994200" cy="3264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895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34">
                <a:solidFill>
                  <a:srgbClr val="12233D"/>
                </a:solidFill>
                <a:latin typeface="Arial"/>
                <a:ea typeface="Arial"/>
                <a:cs typeface="Arial"/>
                <a:sym typeface="Arial"/>
              </a:rPr>
              <a:t>Печатные СМИ</a:t>
            </a:r>
            <a:endParaRPr sz="1599"/>
          </a:p>
        </p:txBody>
      </p:sp>
      <p:sp>
        <p:nvSpPr>
          <p:cNvPr id="245" name="Google Shape;245;p7"/>
          <p:cNvSpPr/>
          <p:nvPr/>
        </p:nvSpPr>
        <p:spPr>
          <a:xfrm>
            <a:off x="832796" y="3563942"/>
            <a:ext cx="112500" cy="62700"/>
          </a:xfrm>
          <a:prstGeom prst="rect">
            <a:avLst/>
          </a:prstGeom>
          <a:solidFill>
            <a:srgbClr val="FF7A1A"/>
          </a:solidFill>
          <a:ln cap="flat" cmpd="sng" w="895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5975" lIns="85975" spcFirstLastPara="1" rIns="85975" wrap="square" tIns="859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6" name="Google Shape;246;p7"/>
          <p:cNvSpPr/>
          <p:nvPr/>
        </p:nvSpPr>
        <p:spPr>
          <a:xfrm>
            <a:off x="1102061" y="3513754"/>
            <a:ext cx="3994200" cy="3264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895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34">
                <a:solidFill>
                  <a:srgbClr val="12233D"/>
                </a:solidFill>
                <a:latin typeface="Arial"/>
                <a:ea typeface="Arial"/>
                <a:cs typeface="Arial"/>
                <a:sym typeface="Arial"/>
              </a:rPr>
              <a:t>Ручной поиск по площадкам</a:t>
            </a:r>
            <a:endParaRPr sz="1599"/>
          </a:p>
        </p:txBody>
      </p:sp>
      <p:sp>
        <p:nvSpPr>
          <p:cNvPr id="247" name="Google Shape;247;p7"/>
          <p:cNvSpPr/>
          <p:nvPr/>
        </p:nvSpPr>
        <p:spPr>
          <a:xfrm>
            <a:off x="832796" y="3915256"/>
            <a:ext cx="112500" cy="62700"/>
          </a:xfrm>
          <a:prstGeom prst="rect">
            <a:avLst/>
          </a:prstGeom>
          <a:solidFill>
            <a:srgbClr val="FF7A1A"/>
          </a:solidFill>
          <a:ln cap="flat" cmpd="sng" w="895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5975" lIns="85975" spcFirstLastPara="1" rIns="85975" wrap="square" tIns="859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8" name="Google Shape;248;p7"/>
          <p:cNvSpPr/>
          <p:nvPr/>
        </p:nvSpPr>
        <p:spPr>
          <a:xfrm>
            <a:off x="1102061" y="3865068"/>
            <a:ext cx="3994200" cy="3264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895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34">
                <a:solidFill>
                  <a:srgbClr val="12233D"/>
                </a:solidFill>
                <a:latin typeface="Arial"/>
                <a:ea typeface="Arial"/>
                <a:cs typeface="Arial"/>
                <a:sym typeface="Arial"/>
              </a:rPr>
              <a:t>Обзвон клиентов</a:t>
            </a:r>
            <a:endParaRPr sz="1599"/>
          </a:p>
        </p:txBody>
      </p:sp>
      <p:sp>
        <p:nvSpPr>
          <p:cNvPr id="249" name="Google Shape;249;p7"/>
          <p:cNvSpPr/>
          <p:nvPr/>
        </p:nvSpPr>
        <p:spPr>
          <a:xfrm>
            <a:off x="438875" y="4266550"/>
            <a:ext cx="4283400" cy="2226900"/>
          </a:xfrm>
          <a:prstGeom prst="rect">
            <a:avLst/>
          </a:prstGeom>
          <a:solidFill>
            <a:srgbClr val="F1FAFF"/>
          </a:solidFill>
          <a:ln cap="flat" cmpd="sng" w="7650">
            <a:solidFill>
              <a:srgbClr val="9CC7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3500" lIns="73500" spcFirstLastPara="1" rIns="73500" wrap="square" tIns="735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5"/>
          </a:p>
        </p:txBody>
      </p:sp>
      <p:pic>
        <p:nvPicPr>
          <p:cNvPr id="250" name="Google Shape;250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7128" y="4375486"/>
            <a:ext cx="3043099" cy="528629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Google Shape;251;p7"/>
          <p:cNvSpPr/>
          <p:nvPr/>
        </p:nvSpPr>
        <p:spPr>
          <a:xfrm>
            <a:off x="729496" y="5145098"/>
            <a:ext cx="93300" cy="83700"/>
          </a:xfrm>
          <a:prstGeom prst="rect">
            <a:avLst/>
          </a:prstGeom>
          <a:solidFill>
            <a:srgbClr val="20A9E0"/>
          </a:solidFill>
          <a:ln cap="flat" cmpd="sng" w="837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0325" lIns="80325" spcFirstLastPara="1" rIns="80325" wrap="square" tIns="803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52" name="Google Shape;252;p7"/>
          <p:cNvSpPr/>
          <p:nvPr/>
        </p:nvSpPr>
        <p:spPr>
          <a:xfrm>
            <a:off x="953732" y="5078148"/>
            <a:ext cx="3793500" cy="4353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837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>
                <a:solidFill>
                  <a:srgbClr val="12233D"/>
                </a:solidFill>
                <a:latin typeface="Arial"/>
                <a:ea typeface="Arial"/>
                <a:cs typeface="Arial"/>
                <a:sym typeface="Arial"/>
              </a:rPr>
              <a:t>Ключевые слова при договоре</a:t>
            </a:r>
            <a:endParaRPr sz="1800"/>
          </a:p>
        </p:txBody>
      </p:sp>
      <p:sp>
        <p:nvSpPr>
          <p:cNvPr id="253" name="Google Shape;253;p7"/>
          <p:cNvSpPr/>
          <p:nvPr/>
        </p:nvSpPr>
        <p:spPr>
          <a:xfrm>
            <a:off x="729496" y="5663958"/>
            <a:ext cx="93300" cy="83700"/>
          </a:xfrm>
          <a:prstGeom prst="rect">
            <a:avLst/>
          </a:prstGeom>
          <a:solidFill>
            <a:srgbClr val="20A9E0"/>
          </a:solidFill>
          <a:ln cap="flat" cmpd="sng" w="837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0325" lIns="80325" spcFirstLastPara="1" rIns="80325" wrap="square" tIns="803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54" name="Google Shape;254;p7"/>
          <p:cNvSpPr/>
          <p:nvPr/>
        </p:nvSpPr>
        <p:spPr>
          <a:xfrm>
            <a:off x="953732" y="5597009"/>
            <a:ext cx="3793500" cy="4353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837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>
                <a:solidFill>
                  <a:srgbClr val="12233D"/>
                </a:solidFill>
                <a:latin typeface="Arial"/>
                <a:ea typeface="Arial"/>
                <a:cs typeface="Arial"/>
                <a:sym typeface="Arial"/>
              </a:rPr>
              <a:t>Ежедневный email-сигнал</a:t>
            </a:r>
            <a:endParaRPr sz="1800"/>
          </a:p>
        </p:txBody>
      </p:sp>
      <p:sp>
        <p:nvSpPr>
          <p:cNvPr id="255" name="Google Shape;255;p7"/>
          <p:cNvSpPr/>
          <p:nvPr/>
        </p:nvSpPr>
        <p:spPr>
          <a:xfrm>
            <a:off x="729496" y="6182819"/>
            <a:ext cx="93300" cy="83700"/>
          </a:xfrm>
          <a:prstGeom prst="rect">
            <a:avLst/>
          </a:prstGeom>
          <a:solidFill>
            <a:srgbClr val="20A9E0"/>
          </a:solidFill>
          <a:ln cap="flat" cmpd="sng" w="837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0325" lIns="80325" spcFirstLastPara="1" rIns="80325" wrap="square" tIns="803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56" name="Google Shape;256;p7"/>
          <p:cNvSpPr/>
          <p:nvPr/>
        </p:nvSpPr>
        <p:spPr>
          <a:xfrm>
            <a:off x="953732" y="6115869"/>
            <a:ext cx="3793500" cy="4353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837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>
                <a:solidFill>
                  <a:srgbClr val="12233D"/>
                </a:solidFill>
                <a:latin typeface="Arial"/>
                <a:ea typeface="Arial"/>
                <a:cs typeface="Arial"/>
                <a:sym typeface="Arial"/>
              </a:rPr>
              <a:t>Поиск по 50+ площадкам</a:t>
            </a:r>
            <a:endParaRPr sz="1800"/>
          </a:p>
        </p:txBody>
      </p:sp>
      <p:sp>
        <p:nvSpPr>
          <p:cNvPr id="257" name="Google Shape;257;p7"/>
          <p:cNvSpPr/>
          <p:nvPr/>
        </p:nvSpPr>
        <p:spPr>
          <a:xfrm>
            <a:off x="5253000" y="5642228"/>
            <a:ext cx="2120700" cy="1031100"/>
          </a:xfrm>
          <a:prstGeom prst="rect">
            <a:avLst/>
          </a:prstGeom>
          <a:solidFill>
            <a:srgbClr val="FFFFFF"/>
          </a:solidFill>
          <a:ln cap="flat" cmpd="sng" w="9800">
            <a:solidFill>
              <a:srgbClr val="D4E8F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4000" lIns="94000" spcFirstLastPara="1" rIns="94000" wrap="square" tIns="94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39"/>
          </a:p>
        </p:txBody>
      </p:sp>
      <p:sp>
        <p:nvSpPr>
          <p:cNvPr id="258" name="Google Shape;258;p7"/>
          <p:cNvSpPr/>
          <p:nvPr/>
        </p:nvSpPr>
        <p:spPr>
          <a:xfrm>
            <a:off x="5253000" y="5642228"/>
            <a:ext cx="60600" cy="1031100"/>
          </a:xfrm>
          <a:prstGeom prst="rect">
            <a:avLst/>
          </a:prstGeom>
          <a:solidFill>
            <a:srgbClr val="FF7A1A"/>
          </a:solidFill>
          <a:ln cap="flat" cmpd="sng" w="980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4000" lIns="94000" spcFirstLastPara="1" rIns="94000" wrap="square" tIns="94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9" name="Google Shape;259;p7"/>
          <p:cNvSpPr/>
          <p:nvPr/>
        </p:nvSpPr>
        <p:spPr>
          <a:xfrm>
            <a:off x="5476308" y="5759737"/>
            <a:ext cx="2162100" cy="3723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80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236">
                <a:solidFill>
                  <a:srgbClr val="073B7A"/>
                </a:solidFill>
                <a:latin typeface="Play"/>
                <a:ea typeface="Play"/>
                <a:cs typeface="Play"/>
                <a:sym typeface="Play"/>
              </a:rPr>
              <a:t>50+</a:t>
            </a:r>
            <a:endParaRPr sz="1439"/>
          </a:p>
        </p:txBody>
      </p:sp>
      <p:sp>
        <p:nvSpPr>
          <p:cNvPr id="260" name="Google Shape;260;p7"/>
          <p:cNvSpPr/>
          <p:nvPr/>
        </p:nvSpPr>
        <p:spPr>
          <a:xfrm>
            <a:off x="5476308" y="6161223"/>
            <a:ext cx="1712400" cy="3333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80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696">
                <a:solidFill>
                  <a:srgbClr val="5A6B7F"/>
                </a:solidFill>
                <a:latin typeface="Arial"/>
                <a:ea typeface="Arial"/>
                <a:cs typeface="Arial"/>
                <a:sym typeface="Arial"/>
              </a:rPr>
              <a:t>площадок в едином поиске</a:t>
            </a:r>
            <a:endParaRPr sz="1748"/>
          </a:p>
        </p:txBody>
      </p:sp>
      <p:sp>
        <p:nvSpPr>
          <p:cNvPr id="261" name="Google Shape;261;p7"/>
          <p:cNvSpPr/>
          <p:nvPr/>
        </p:nvSpPr>
        <p:spPr>
          <a:xfrm>
            <a:off x="7275216" y="5642228"/>
            <a:ext cx="2316600" cy="1031100"/>
          </a:xfrm>
          <a:prstGeom prst="rect">
            <a:avLst/>
          </a:prstGeom>
          <a:solidFill>
            <a:srgbClr val="FFFFFF"/>
          </a:solidFill>
          <a:ln cap="flat" cmpd="sng" w="9800">
            <a:solidFill>
              <a:srgbClr val="D4E8F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4000" lIns="94000" spcFirstLastPara="1" rIns="94000" wrap="square" tIns="94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39"/>
          </a:p>
        </p:txBody>
      </p:sp>
      <p:sp>
        <p:nvSpPr>
          <p:cNvPr id="262" name="Google Shape;262;p7"/>
          <p:cNvSpPr/>
          <p:nvPr/>
        </p:nvSpPr>
        <p:spPr>
          <a:xfrm>
            <a:off x="7275216" y="5642228"/>
            <a:ext cx="91500" cy="1031100"/>
          </a:xfrm>
          <a:prstGeom prst="rect">
            <a:avLst/>
          </a:prstGeom>
          <a:solidFill>
            <a:srgbClr val="20A9E0"/>
          </a:solidFill>
          <a:ln cap="flat" cmpd="sng" w="980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4000" lIns="94000" spcFirstLastPara="1" rIns="94000" wrap="square" tIns="94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" name="Google Shape;263;p7"/>
          <p:cNvSpPr/>
          <p:nvPr/>
        </p:nvSpPr>
        <p:spPr>
          <a:xfrm>
            <a:off x="7498524" y="5759737"/>
            <a:ext cx="2162100" cy="3723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80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236">
                <a:solidFill>
                  <a:srgbClr val="073B7A"/>
                </a:solidFill>
                <a:latin typeface="Play"/>
                <a:ea typeface="Play"/>
                <a:cs typeface="Play"/>
                <a:sym typeface="Play"/>
              </a:rPr>
              <a:t>email</a:t>
            </a:r>
            <a:endParaRPr sz="1439"/>
          </a:p>
        </p:txBody>
      </p:sp>
      <p:sp>
        <p:nvSpPr>
          <p:cNvPr id="264" name="Google Shape;264;p7"/>
          <p:cNvSpPr/>
          <p:nvPr/>
        </p:nvSpPr>
        <p:spPr>
          <a:xfrm>
            <a:off x="7498515" y="6161225"/>
            <a:ext cx="1966500" cy="3333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80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696">
                <a:solidFill>
                  <a:srgbClr val="5A6B7F"/>
                </a:solidFill>
                <a:latin typeface="Arial"/>
                <a:ea typeface="Arial"/>
                <a:cs typeface="Arial"/>
                <a:sym typeface="Arial"/>
              </a:rPr>
              <a:t>ежедневный сигнал о спросе</a:t>
            </a:r>
            <a:endParaRPr sz="1748"/>
          </a:p>
        </p:txBody>
      </p:sp>
      <p:sp>
        <p:nvSpPr>
          <p:cNvPr id="265" name="Google Shape;265;p7"/>
          <p:cNvSpPr/>
          <p:nvPr/>
        </p:nvSpPr>
        <p:spPr>
          <a:xfrm>
            <a:off x="9591420" y="5611232"/>
            <a:ext cx="2162100" cy="1093200"/>
          </a:xfrm>
          <a:prstGeom prst="rect">
            <a:avLst/>
          </a:prstGeom>
          <a:solidFill>
            <a:srgbClr val="FFFFFF"/>
          </a:solidFill>
          <a:ln cap="flat" cmpd="sng" w="9800">
            <a:solidFill>
              <a:srgbClr val="D4E8F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4000" lIns="94000" spcFirstLastPara="1" rIns="94000" wrap="square" tIns="94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39"/>
          </a:p>
        </p:txBody>
      </p:sp>
      <p:sp>
        <p:nvSpPr>
          <p:cNvPr id="266" name="Google Shape;266;p7"/>
          <p:cNvSpPr/>
          <p:nvPr/>
        </p:nvSpPr>
        <p:spPr>
          <a:xfrm>
            <a:off x="9591420" y="5611232"/>
            <a:ext cx="60600" cy="1093200"/>
          </a:xfrm>
          <a:prstGeom prst="rect">
            <a:avLst/>
          </a:prstGeom>
          <a:solidFill>
            <a:srgbClr val="073B7A"/>
          </a:solidFill>
          <a:ln cap="flat" cmpd="sng" w="980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4000" lIns="94000" spcFirstLastPara="1" rIns="94000" wrap="square" tIns="94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7" name="Google Shape;267;p7"/>
          <p:cNvSpPr/>
          <p:nvPr/>
        </p:nvSpPr>
        <p:spPr>
          <a:xfrm>
            <a:off x="9814728" y="5728740"/>
            <a:ext cx="2162100" cy="3723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80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236">
                <a:solidFill>
                  <a:srgbClr val="073B7A"/>
                </a:solidFill>
                <a:latin typeface="Play"/>
                <a:ea typeface="Play"/>
                <a:cs typeface="Play"/>
                <a:sym typeface="Play"/>
              </a:rPr>
              <a:t>B2B</a:t>
            </a:r>
            <a:endParaRPr sz="1439"/>
          </a:p>
        </p:txBody>
      </p:sp>
      <p:sp>
        <p:nvSpPr>
          <p:cNvPr id="268" name="Google Shape;268;p7"/>
          <p:cNvSpPr/>
          <p:nvPr/>
        </p:nvSpPr>
        <p:spPr>
          <a:xfrm>
            <a:off x="9814728" y="6130226"/>
            <a:ext cx="2162100" cy="3333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80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696">
                <a:solidFill>
                  <a:srgbClr val="5A6B7F"/>
                </a:solidFill>
                <a:latin typeface="Arial"/>
                <a:ea typeface="Arial"/>
                <a:cs typeface="Arial"/>
                <a:sym typeface="Arial"/>
              </a:rPr>
              <a:t>платформа для поставщиков</a:t>
            </a:r>
            <a:endParaRPr sz="1748"/>
          </a:p>
        </p:txBody>
      </p:sp>
      <p:pic>
        <p:nvPicPr>
          <p:cNvPr id="269" name="Google Shape;269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262578" y="1963200"/>
            <a:ext cx="6486661" cy="3648041"/>
          </a:xfrm>
          <a:prstGeom prst="rect">
            <a:avLst/>
          </a:prstGeom>
          <a:noFill/>
          <a:ln>
            <a:noFill/>
          </a:ln>
          <a:effectLst>
            <a:outerShdw blurRad="61435" dir="5219976" dist="49147">
              <a:srgbClr val="000000">
                <a:alpha val="32940"/>
              </a:srgbClr>
            </a:out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AFD"/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" name="Google Shape;276;p8"/>
          <p:cNvSpPr/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073B7A"/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7" name="Google Shape;277;p8"/>
          <p:cNvSpPr/>
          <p:nvPr/>
        </p:nvSpPr>
        <p:spPr>
          <a:xfrm>
            <a:off x="209550" y="0"/>
            <a:ext cx="85725" cy="6858000"/>
          </a:xfrm>
          <a:prstGeom prst="rect">
            <a:avLst/>
          </a:prstGeom>
          <a:solidFill>
            <a:srgbClr val="20A9E0"/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8" name="Google Shape;278;p8"/>
          <p:cNvSpPr/>
          <p:nvPr/>
        </p:nvSpPr>
        <p:spPr>
          <a:xfrm>
            <a:off x="514350" y="381000"/>
            <a:ext cx="514350" cy="57150"/>
          </a:xfrm>
          <a:prstGeom prst="rect">
            <a:avLst/>
          </a:prstGeom>
          <a:solidFill>
            <a:srgbClr val="FF7A1A"/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9" name="Google Shape;279;p8"/>
          <p:cNvSpPr/>
          <p:nvPr/>
        </p:nvSpPr>
        <p:spPr>
          <a:xfrm>
            <a:off x="1066800" y="381000"/>
            <a:ext cx="895350" cy="57150"/>
          </a:xfrm>
          <a:prstGeom prst="rect">
            <a:avLst/>
          </a:prstGeom>
          <a:solidFill>
            <a:srgbClr val="073B7A"/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0" name="Google Shape;280;p8"/>
          <p:cNvSpPr/>
          <p:nvPr/>
        </p:nvSpPr>
        <p:spPr>
          <a:xfrm>
            <a:off x="685800" y="605975"/>
            <a:ext cx="10287000" cy="6477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700">
                <a:solidFill>
                  <a:srgbClr val="12233D"/>
                </a:solidFill>
                <a:latin typeface="Play"/>
                <a:ea typeface="Play"/>
                <a:cs typeface="Play"/>
                <a:sym typeface="Play"/>
              </a:rPr>
              <a:t>SkyTender автоматизирует рутинную петлю закупки</a:t>
            </a:r>
            <a:endParaRPr/>
          </a:p>
        </p:txBody>
      </p:sp>
      <p:sp>
        <p:nvSpPr>
          <p:cNvPr id="281" name="Google Shape;281;p8"/>
          <p:cNvSpPr/>
          <p:nvPr/>
        </p:nvSpPr>
        <p:spPr>
          <a:xfrm>
            <a:off x="706975" y="1075263"/>
            <a:ext cx="9525000" cy="3810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900">
                <a:solidFill>
                  <a:srgbClr val="5A6B7F"/>
                </a:solidFill>
                <a:latin typeface="Arial"/>
                <a:ea typeface="Arial"/>
                <a:cs typeface="Arial"/>
                <a:sym typeface="Arial"/>
              </a:rPr>
              <a:t>От формулировки предмета заказа до закрывающих документов: меньше бумаги, меньше ручных касаний, короче цикл.</a:t>
            </a:r>
            <a:endParaRPr sz="1900"/>
          </a:p>
        </p:txBody>
      </p:sp>
      <p:sp>
        <p:nvSpPr>
          <p:cNvPr id="282" name="Google Shape;282;p8"/>
          <p:cNvSpPr/>
          <p:nvPr/>
        </p:nvSpPr>
        <p:spPr>
          <a:xfrm>
            <a:off x="706987" y="2093387"/>
            <a:ext cx="2754300" cy="3813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1060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85">
                <a:solidFill>
                  <a:srgbClr val="12233D"/>
                </a:solidFill>
                <a:latin typeface="Play"/>
                <a:ea typeface="Play"/>
                <a:cs typeface="Play"/>
                <a:sym typeface="Play"/>
              </a:rPr>
              <a:t>Классический цикл</a:t>
            </a:r>
            <a:endParaRPr sz="1557"/>
          </a:p>
        </p:txBody>
      </p:sp>
      <p:sp>
        <p:nvSpPr>
          <p:cNvPr id="283" name="Google Shape;283;p8"/>
          <p:cNvSpPr/>
          <p:nvPr/>
        </p:nvSpPr>
        <p:spPr>
          <a:xfrm>
            <a:off x="4563023" y="2072200"/>
            <a:ext cx="2076300" cy="4872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1060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586">
                <a:solidFill>
                  <a:srgbClr val="FF7A1A"/>
                </a:solidFill>
                <a:latin typeface="Play"/>
                <a:ea typeface="Play"/>
                <a:cs typeface="Play"/>
                <a:sym typeface="Play"/>
              </a:rPr>
              <a:t>10 дней+</a:t>
            </a:r>
            <a:endParaRPr sz="1557"/>
          </a:p>
        </p:txBody>
      </p:sp>
      <p:sp>
        <p:nvSpPr>
          <p:cNvPr id="284" name="Google Shape;284;p8"/>
          <p:cNvSpPr/>
          <p:nvPr/>
        </p:nvSpPr>
        <p:spPr>
          <a:xfrm>
            <a:off x="685800" y="2644249"/>
            <a:ext cx="5953500" cy="1589100"/>
          </a:xfrm>
          <a:prstGeom prst="rect">
            <a:avLst/>
          </a:prstGeom>
          <a:solidFill>
            <a:srgbClr val="FFFFFF"/>
          </a:solidFill>
          <a:ln cap="flat" cmpd="sng" w="10600">
            <a:solidFill>
              <a:srgbClr val="D4E8F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1675" lIns="101675" spcFirstLastPara="1" rIns="101675" wrap="square" tIns="1016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5" name="Google Shape;285;p8"/>
          <p:cNvSpPr/>
          <p:nvPr/>
        </p:nvSpPr>
        <p:spPr>
          <a:xfrm>
            <a:off x="1024792" y="3046802"/>
            <a:ext cx="5275500" cy="8052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1060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768">
                <a:solidFill>
                  <a:srgbClr val="12233D"/>
                </a:solidFill>
                <a:latin typeface="Arial"/>
                <a:ea typeface="Arial"/>
                <a:cs typeface="Arial"/>
                <a:sym typeface="Arial"/>
              </a:rPr>
              <a:t>Исследование предметной области → ТЗ → поиск поставщиков → запрос котировки → выбор → договор → счет → оплата → закрывающие документы</a:t>
            </a:r>
            <a:endParaRPr sz="1657"/>
          </a:p>
        </p:txBody>
      </p:sp>
      <p:pic>
        <p:nvPicPr>
          <p:cNvPr id="286" name="Google Shape;286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74830" y="2156432"/>
            <a:ext cx="2224636" cy="431444"/>
          </a:xfrm>
          <a:prstGeom prst="rect">
            <a:avLst/>
          </a:prstGeom>
          <a:noFill/>
          <a:ln>
            <a:noFill/>
          </a:ln>
        </p:spPr>
      </p:pic>
      <p:sp>
        <p:nvSpPr>
          <p:cNvPr id="287" name="Google Shape;287;p8"/>
          <p:cNvSpPr/>
          <p:nvPr/>
        </p:nvSpPr>
        <p:spPr>
          <a:xfrm>
            <a:off x="9971515" y="2154988"/>
            <a:ext cx="1800900" cy="4872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1060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19">
                <a:solidFill>
                  <a:srgbClr val="20A9E0"/>
                </a:solidFill>
                <a:latin typeface="Play"/>
                <a:ea typeface="Play"/>
                <a:cs typeface="Play"/>
                <a:sym typeface="Play"/>
              </a:rPr>
              <a:t>от 2 дней</a:t>
            </a:r>
            <a:endParaRPr sz="1557"/>
          </a:p>
        </p:txBody>
      </p:sp>
      <p:sp>
        <p:nvSpPr>
          <p:cNvPr id="288" name="Google Shape;288;p8"/>
          <p:cNvSpPr/>
          <p:nvPr/>
        </p:nvSpPr>
        <p:spPr>
          <a:xfrm>
            <a:off x="7153643" y="2727037"/>
            <a:ext cx="4640100" cy="1589100"/>
          </a:xfrm>
          <a:prstGeom prst="rect">
            <a:avLst/>
          </a:prstGeom>
          <a:solidFill>
            <a:srgbClr val="F1FAFF"/>
          </a:solidFill>
          <a:ln cap="flat" cmpd="sng" w="10600">
            <a:solidFill>
              <a:srgbClr val="9CC7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1675" lIns="101675" spcFirstLastPara="1" rIns="101675" wrap="square" tIns="1016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9" name="Google Shape;289;p8"/>
          <p:cNvSpPr/>
          <p:nvPr/>
        </p:nvSpPr>
        <p:spPr>
          <a:xfrm>
            <a:off x="7534999" y="3108413"/>
            <a:ext cx="4172100" cy="8688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1060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785">
                <a:solidFill>
                  <a:srgbClr val="12233D"/>
                </a:solidFill>
                <a:latin typeface="Arial"/>
                <a:ea typeface="Arial"/>
                <a:cs typeface="Arial"/>
                <a:sym typeface="Arial"/>
              </a:rPr>
              <a:t>Формулировка предмета заказа, запросы на котировки, выбор поставщика и закрывающие документы проходят в одной цифровой цепочке.</a:t>
            </a:r>
            <a:endParaRPr sz="1757"/>
          </a:p>
        </p:txBody>
      </p:sp>
      <p:sp>
        <p:nvSpPr>
          <p:cNvPr id="290" name="Google Shape;290;p8"/>
          <p:cNvSpPr/>
          <p:nvPr/>
        </p:nvSpPr>
        <p:spPr>
          <a:xfrm>
            <a:off x="685800" y="5014850"/>
            <a:ext cx="1916700" cy="1334100"/>
          </a:xfrm>
          <a:prstGeom prst="rect">
            <a:avLst/>
          </a:prstGeom>
          <a:solidFill>
            <a:srgbClr val="FFFFFF"/>
          </a:solidFill>
          <a:ln cap="flat" cmpd="sng" w="10425">
            <a:solidFill>
              <a:srgbClr val="D4E8F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9975" lIns="99975" spcFirstLastPara="1" rIns="99975" wrap="square" tIns="999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1" name="Google Shape;291;p8"/>
          <p:cNvSpPr/>
          <p:nvPr/>
        </p:nvSpPr>
        <p:spPr>
          <a:xfrm>
            <a:off x="685800" y="5014850"/>
            <a:ext cx="1916700" cy="87000"/>
          </a:xfrm>
          <a:prstGeom prst="rect">
            <a:avLst/>
          </a:prstGeom>
          <a:solidFill>
            <a:srgbClr val="20A9E0"/>
          </a:solidFill>
          <a:ln cap="flat" cmpd="sng" w="104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9975" lIns="99975" spcFirstLastPara="1" rIns="99975" wrap="square" tIns="999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2" name="Google Shape;292;p8"/>
          <p:cNvSpPr/>
          <p:nvPr/>
        </p:nvSpPr>
        <p:spPr>
          <a:xfrm>
            <a:off x="831632" y="5217876"/>
            <a:ext cx="1604100" cy="4353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104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18">
                <a:solidFill>
                  <a:srgbClr val="12233D"/>
                </a:solidFill>
                <a:latin typeface="Arial"/>
                <a:ea typeface="Arial"/>
                <a:cs typeface="Arial"/>
                <a:sym typeface="Arial"/>
              </a:rPr>
              <a:t>Предмет</a:t>
            </a:r>
            <a:endParaRPr sz="2031"/>
          </a:p>
        </p:txBody>
      </p:sp>
      <p:sp>
        <p:nvSpPr>
          <p:cNvPr id="293" name="Google Shape;293;p8"/>
          <p:cNvSpPr/>
          <p:nvPr/>
        </p:nvSpPr>
        <p:spPr>
          <a:xfrm>
            <a:off x="831632" y="5739944"/>
            <a:ext cx="1604100" cy="4929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10425">
            <a:solidFill>
              <a:schemeClr val="dk1">
                <a:alpha val="0"/>
              </a:scheme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>
                <a:solidFill>
                  <a:srgbClr val="5A6B7F"/>
                </a:solidFill>
                <a:latin typeface="Arial"/>
                <a:ea typeface="Arial"/>
                <a:cs typeface="Arial"/>
                <a:sym typeface="Arial"/>
              </a:rPr>
              <a:t>что нужно купить</a:t>
            </a:r>
            <a:endParaRPr sz="1800"/>
          </a:p>
        </p:txBody>
      </p:sp>
      <p:sp>
        <p:nvSpPr>
          <p:cNvPr id="294" name="Google Shape;294;p8"/>
          <p:cNvSpPr/>
          <p:nvPr/>
        </p:nvSpPr>
        <p:spPr>
          <a:xfrm>
            <a:off x="3039951" y="5014850"/>
            <a:ext cx="1916700" cy="1334100"/>
          </a:xfrm>
          <a:prstGeom prst="rect">
            <a:avLst/>
          </a:prstGeom>
          <a:solidFill>
            <a:srgbClr val="FFFFFF"/>
          </a:solidFill>
          <a:ln cap="flat" cmpd="sng" w="10425">
            <a:solidFill>
              <a:srgbClr val="D4E8F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9975" lIns="99975" spcFirstLastPara="1" rIns="99975" wrap="square" tIns="999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5" name="Google Shape;295;p8"/>
          <p:cNvSpPr/>
          <p:nvPr/>
        </p:nvSpPr>
        <p:spPr>
          <a:xfrm>
            <a:off x="3039951" y="5014850"/>
            <a:ext cx="1916700" cy="87000"/>
          </a:xfrm>
          <a:prstGeom prst="rect">
            <a:avLst/>
          </a:prstGeom>
          <a:solidFill>
            <a:srgbClr val="073B7A"/>
          </a:solidFill>
          <a:ln cap="flat" cmpd="sng" w="104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9975" lIns="99975" spcFirstLastPara="1" rIns="99975" wrap="square" tIns="999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6" name="Google Shape;296;p8"/>
          <p:cNvSpPr/>
          <p:nvPr/>
        </p:nvSpPr>
        <p:spPr>
          <a:xfrm>
            <a:off x="3185784" y="5217876"/>
            <a:ext cx="1604100" cy="4353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104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18">
                <a:solidFill>
                  <a:srgbClr val="12233D"/>
                </a:solidFill>
                <a:latin typeface="Arial"/>
                <a:ea typeface="Arial"/>
                <a:cs typeface="Arial"/>
                <a:sym typeface="Arial"/>
              </a:rPr>
              <a:t>Запрос</a:t>
            </a:r>
            <a:endParaRPr sz="2031"/>
          </a:p>
        </p:txBody>
      </p:sp>
      <p:sp>
        <p:nvSpPr>
          <p:cNvPr id="297" name="Google Shape;297;p8"/>
          <p:cNvSpPr/>
          <p:nvPr/>
        </p:nvSpPr>
        <p:spPr>
          <a:xfrm>
            <a:off x="3185784" y="5739944"/>
            <a:ext cx="1604100" cy="4929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10425">
            <a:solidFill>
              <a:schemeClr val="dk1">
                <a:alpha val="0"/>
              </a:scheme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>
                <a:solidFill>
                  <a:srgbClr val="5A6B7F"/>
                </a:solidFill>
                <a:latin typeface="Arial"/>
                <a:ea typeface="Arial"/>
                <a:cs typeface="Arial"/>
                <a:sym typeface="Arial"/>
              </a:rPr>
              <a:t>котировка / тендер</a:t>
            </a:r>
            <a:endParaRPr sz="1800"/>
          </a:p>
        </p:txBody>
      </p:sp>
      <p:sp>
        <p:nvSpPr>
          <p:cNvPr id="298" name="Google Shape;298;p8"/>
          <p:cNvSpPr/>
          <p:nvPr/>
        </p:nvSpPr>
        <p:spPr>
          <a:xfrm>
            <a:off x="5394102" y="5014850"/>
            <a:ext cx="1916700" cy="1334100"/>
          </a:xfrm>
          <a:prstGeom prst="rect">
            <a:avLst/>
          </a:prstGeom>
          <a:solidFill>
            <a:srgbClr val="FFFFFF"/>
          </a:solidFill>
          <a:ln cap="flat" cmpd="sng" w="10425">
            <a:solidFill>
              <a:srgbClr val="D4E8F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9975" lIns="99975" spcFirstLastPara="1" rIns="99975" wrap="square" tIns="999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9" name="Google Shape;299;p8"/>
          <p:cNvSpPr/>
          <p:nvPr/>
        </p:nvSpPr>
        <p:spPr>
          <a:xfrm>
            <a:off x="5394102" y="5014850"/>
            <a:ext cx="1916700" cy="87000"/>
          </a:xfrm>
          <a:prstGeom prst="rect">
            <a:avLst/>
          </a:prstGeom>
          <a:solidFill>
            <a:srgbClr val="FF7A1A"/>
          </a:solidFill>
          <a:ln cap="flat" cmpd="sng" w="104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9975" lIns="99975" spcFirstLastPara="1" rIns="99975" wrap="square" tIns="999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0" name="Google Shape;300;p8"/>
          <p:cNvSpPr/>
          <p:nvPr/>
        </p:nvSpPr>
        <p:spPr>
          <a:xfrm>
            <a:off x="5539935" y="5217876"/>
            <a:ext cx="1604100" cy="4353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104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18">
                <a:solidFill>
                  <a:srgbClr val="12233D"/>
                </a:solidFill>
                <a:latin typeface="Arial"/>
                <a:ea typeface="Arial"/>
                <a:cs typeface="Arial"/>
                <a:sym typeface="Arial"/>
              </a:rPr>
              <a:t>Поставщики</a:t>
            </a:r>
            <a:endParaRPr sz="2031"/>
          </a:p>
        </p:txBody>
      </p:sp>
      <p:sp>
        <p:nvSpPr>
          <p:cNvPr id="301" name="Google Shape;301;p8"/>
          <p:cNvSpPr/>
          <p:nvPr/>
        </p:nvSpPr>
        <p:spPr>
          <a:xfrm>
            <a:off x="5539935" y="5739944"/>
            <a:ext cx="1604100" cy="4929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10425">
            <a:solidFill>
              <a:schemeClr val="dk1">
                <a:alpha val="0"/>
              </a:scheme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>
                <a:solidFill>
                  <a:srgbClr val="5A6B7F"/>
                </a:solidFill>
                <a:latin typeface="Arial"/>
                <a:ea typeface="Arial"/>
                <a:cs typeface="Arial"/>
                <a:sym typeface="Arial"/>
              </a:rPr>
              <a:t>сравнение предложений</a:t>
            </a:r>
            <a:endParaRPr sz="1800"/>
          </a:p>
        </p:txBody>
      </p:sp>
      <p:sp>
        <p:nvSpPr>
          <p:cNvPr id="302" name="Google Shape;302;p8"/>
          <p:cNvSpPr/>
          <p:nvPr/>
        </p:nvSpPr>
        <p:spPr>
          <a:xfrm>
            <a:off x="7748254" y="5014850"/>
            <a:ext cx="1916700" cy="1334100"/>
          </a:xfrm>
          <a:prstGeom prst="rect">
            <a:avLst/>
          </a:prstGeom>
          <a:solidFill>
            <a:srgbClr val="FFFFFF"/>
          </a:solidFill>
          <a:ln cap="flat" cmpd="sng" w="10425">
            <a:solidFill>
              <a:srgbClr val="D4E8F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9975" lIns="99975" spcFirstLastPara="1" rIns="99975" wrap="square" tIns="999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3" name="Google Shape;303;p8"/>
          <p:cNvSpPr/>
          <p:nvPr/>
        </p:nvSpPr>
        <p:spPr>
          <a:xfrm>
            <a:off x="7748254" y="5014850"/>
            <a:ext cx="1916700" cy="87000"/>
          </a:xfrm>
          <a:prstGeom prst="rect">
            <a:avLst/>
          </a:prstGeom>
          <a:solidFill>
            <a:srgbClr val="20A9E0"/>
          </a:solidFill>
          <a:ln cap="flat" cmpd="sng" w="104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9975" lIns="99975" spcFirstLastPara="1" rIns="99975" wrap="square" tIns="999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4" name="Google Shape;304;p8"/>
          <p:cNvSpPr/>
          <p:nvPr/>
        </p:nvSpPr>
        <p:spPr>
          <a:xfrm>
            <a:off x="7894086" y="5217876"/>
            <a:ext cx="1604100" cy="4353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104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18">
                <a:solidFill>
                  <a:srgbClr val="12233D"/>
                </a:solidFill>
                <a:latin typeface="Arial"/>
                <a:ea typeface="Arial"/>
                <a:cs typeface="Arial"/>
                <a:sym typeface="Arial"/>
              </a:rPr>
              <a:t>Сделка</a:t>
            </a:r>
            <a:endParaRPr sz="2031"/>
          </a:p>
        </p:txBody>
      </p:sp>
      <p:sp>
        <p:nvSpPr>
          <p:cNvPr id="305" name="Google Shape;305;p8"/>
          <p:cNvSpPr/>
          <p:nvPr/>
        </p:nvSpPr>
        <p:spPr>
          <a:xfrm>
            <a:off x="7894086" y="5739944"/>
            <a:ext cx="1604100" cy="4929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10425">
            <a:solidFill>
              <a:schemeClr val="dk1">
                <a:alpha val="0"/>
              </a:scheme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>
                <a:solidFill>
                  <a:srgbClr val="5A6B7F"/>
                </a:solidFill>
                <a:latin typeface="Arial"/>
                <a:ea typeface="Arial"/>
                <a:cs typeface="Arial"/>
                <a:sym typeface="Arial"/>
              </a:rPr>
              <a:t>договор и счет</a:t>
            </a:r>
            <a:endParaRPr sz="1800"/>
          </a:p>
        </p:txBody>
      </p:sp>
      <p:sp>
        <p:nvSpPr>
          <p:cNvPr id="306" name="Google Shape;306;p8"/>
          <p:cNvSpPr/>
          <p:nvPr/>
        </p:nvSpPr>
        <p:spPr>
          <a:xfrm>
            <a:off x="10102405" y="5014850"/>
            <a:ext cx="1916700" cy="1334100"/>
          </a:xfrm>
          <a:prstGeom prst="rect">
            <a:avLst/>
          </a:prstGeom>
          <a:solidFill>
            <a:srgbClr val="FFFFFF"/>
          </a:solidFill>
          <a:ln cap="flat" cmpd="sng" w="10425">
            <a:solidFill>
              <a:srgbClr val="D4E8F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9975" lIns="99975" spcFirstLastPara="1" rIns="99975" wrap="square" tIns="999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7" name="Google Shape;307;p8"/>
          <p:cNvSpPr/>
          <p:nvPr/>
        </p:nvSpPr>
        <p:spPr>
          <a:xfrm>
            <a:off x="10102405" y="5014850"/>
            <a:ext cx="1916700" cy="87000"/>
          </a:xfrm>
          <a:prstGeom prst="rect">
            <a:avLst/>
          </a:prstGeom>
          <a:solidFill>
            <a:srgbClr val="073B7A"/>
          </a:solidFill>
          <a:ln cap="flat" cmpd="sng" w="104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9975" lIns="99975" spcFirstLastPara="1" rIns="99975" wrap="square" tIns="999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8" name="Google Shape;308;p8"/>
          <p:cNvSpPr/>
          <p:nvPr/>
        </p:nvSpPr>
        <p:spPr>
          <a:xfrm>
            <a:off x="10248237" y="5217876"/>
            <a:ext cx="1604100" cy="4353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104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18">
                <a:solidFill>
                  <a:srgbClr val="12233D"/>
                </a:solidFill>
                <a:latin typeface="Arial"/>
                <a:ea typeface="Arial"/>
                <a:cs typeface="Arial"/>
                <a:sym typeface="Arial"/>
              </a:rPr>
              <a:t>Документы</a:t>
            </a:r>
            <a:endParaRPr sz="2031"/>
          </a:p>
        </p:txBody>
      </p:sp>
      <p:sp>
        <p:nvSpPr>
          <p:cNvPr id="309" name="Google Shape;309;p8"/>
          <p:cNvSpPr/>
          <p:nvPr/>
        </p:nvSpPr>
        <p:spPr>
          <a:xfrm>
            <a:off x="10248237" y="5739944"/>
            <a:ext cx="1604100" cy="4929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10425">
            <a:solidFill>
              <a:schemeClr val="dk1">
                <a:alpha val="0"/>
              </a:scheme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>
                <a:solidFill>
                  <a:srgbClr val="5A6B7F"/>
                </a:solidFill>
                <a:latin typeface="Arial"/>
                <a:ea typeface="Arial"/>
                <a:cs typeface="Arial"/>
                <a:sym typeface="Arial"/>
              </a:rPr>
              <a:t>ЭДО-контур</a:t>
            </a:r>
            <a:endParaRPr sz="1800"/>
          </a:p>
        </p:txBody>
      </p:sp>
      <p:sp>
        <p:nvSpPr>
          <p:cNvPr id="310" name="Google Shape;310;p8"/>
          <p:cNvSpPr/>
          <p:nvPr/>
        </p:nvSpPr>
        <p:spPr>
          <a:xfrm>
            <a:off x="2706620" y="5623929"/>
            <a:ext cx="249900" cy="57900"/>
          </a:xfrm>
          <a:prstGeom prst="rect">
            <a:avLst/>
          </a:prstGeom>
          <a:solidFill>
            <a:srgbClr val="9CC7E8"/>
          </a:solidFill>
          <a:ln cap="flat" cmpd="sng" w="104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9975" lIns="99975" spcFirstLastPara="1" rIns="99975" wrap="square" tIns="999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1" name="Google Shape;311;p8"/>
          <p:cNvSpPr/>
          <p:nvPr/>
        </p:nvSpPr>
        <p:spPr>
          <a:xfrm>
            <a:off x="5060771" y="5623929"/>
            <a:ext cx="249900" cy="57900"/>
          </a:xfrm>
          <a:prstGeom prst="rect">
            <a:avLst/>
          </a:prstGeom>
          <a:solidFill>
            <a:srgbClr val="9CC7E8"/>
          </a:solidFill>
          <a:ln cap="flat" cmpd="sng" w="104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9975" lIns="99975" spcFirstLastPara="1" rIns="99975" wrap="square" tIns="999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2" name="Google Shape;312;p8"/>
          <p:cNvSpPr/>
          <p:nvPr/>
        </p:nvSpPr>
        <p:spPr>
          <a:xfrm>
            <a:off x="7414922" y="5623929"/>
            <a:ext cx="249900" cy="57900"/>
          </a:xfrm>
          <a:prstGeom prst="rect">
            <a:avLst/>
          </a:prstGeom>
          <a:solidFill>
            <a:srgbClr val="9CC7E8"/>
          </a:solidFill>
          <a:ln cap="flat" cmpd="sng" w="104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9975" lIns="99975" spcFirstLastPara="1" rIns="99975" wrap="square" tIns="999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3" name="Google Shape;313;p8"/>
          <p:cNvSpPr/>
          <p:nvPr/>
        </p:nvSpPr>
        <p:spPr>
          <a:xfrm>
            <a:off x="9769074" y="5623929"/>
            <a:ext cx="249900" cy="57900"/>
          </a:xfrm>
          <a:prstGeom prst="rect">
            <a:avLst/>
          </a:prstGeom>
          <a:solidFill>
            <a:srgbClr val="9CC7E8"/>
          </a:solidFill>
          <a:ln cap="flat" cmpd="sng" w="104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9975" lIns="99975" spcFirstLastPara="1" rIns="99975" wrap="square" tIns="999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9"/>
          <p:cNvSpPr/>
          <p:nvPr/>
        </p:nvSpPr>
        <p:spPr>
          <a:xfrm>
            <a:off x="0" y="0"/>
            <a:ext cx="171600" cy="6858000"/>
          </a:xfrm>
          <a:prstGeom prst="rect">
            <a:avLst/>
          </a:prstGeom>
          <a:solidFill>
            <a:srgbClr val="073B7A"/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0" name="Google Shape;320;p9"/>
          <p:cNvSpPr/>
          <p:nvPr/>
        </p:nvSpPr>
        <p:spPr>
          <a:xfrm>
            <a:off x="209550" y="0"/>
            <a:ext cx="85800" cy="6858000"/>
          </a:xfrm>
          <a:prstGeom prst="rect">
            <a:avLst/>
          </a:prstGeom>
          <a:solidFill>
            <a:srgbClr val="20A9E0"/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1" name="Google Shape;321;p9"/>
          <p:cNvSpPr/>
          <p:nvPr/>
        </p:nvSpPr>
        <p:spPr>
          <a:xfrm>
            <a:off x="514350" y="381000"/>
            <a:ext cx="514500" cy="57300"/>
          </a:xfrm>
          <a:prstGeom prst="rect">
            <a:avLst/>
          </a:prstGeom>
          <a:solidFill>
            <a:srgbClr val="FF7A1A"/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2" name="Google Shape;322;p9"/>
          <p:cNvSpPr/>
          <p:nvPr/>
        </p:nvSpPr>
        <p:spPr>
          <a:xfrm>
            <a:off x="1066800" y="381000"/>
            <a:ext cx="895500" cy="57300"/>
          </a:xfrm>
          <a:prstGeom prst="rect">
            <a:avLst/>
          </a:prstGeom>
          <a:solidFill>
            <a:srgbClr val="073B7A"/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3" name="Google Shape;323;p9"/>
          <p:cNvSpPr/>
          <p:nvPr/>
        </p:nvSpPr>
        <p:spPr>
          <a:xfrm>
            <a:off x="685800" y="495300"/>
            <a:ext cx="3429000" cy="5334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300">
                <a:solidFill>
                  <a:srgbClr val="12233D"/>
                </a:solidFill>
                <a:latin typeface="Play"/>
                <a:ea typeface="Play"/>
                <a:cs typeface="Play"/>
                <a:sym typeface="Play"/>
              </a:rPr>
              <a:t>Sky Staff</a:t>
            </a:r>
            <a:endParaRPr/>
          </a:p>
        </p:txBody>
      </p:sp>
      <p:sp>
        <p:nvSpPr>
          <p:cNvPr id="324" name="Google Shape;324;p9"/>
          <p:cNvSpPr/>
          <p:nvPr/>
        </p:nvSpPr>
        <p:spPr>
          <a:xfrm>
            <a:off x="704850" y="1104900"/>
            <a:ext cx="7429500" cy="3240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650">
                <a:solidFill>
                  <a:srgbClr val="5A6B7F"/>
                </a:solidFill>
                <a:latin typeface="Arial"/>
                <a:ea typeface="Arial"/>
                <a:cs typeface="Arial"/>
                <a:sym typeface="Arial"/>
              </a:rPr>
              <a:t>AI-автоматизация общения с соискателями</a:t>
            </a:r>
            <a:endParaRPr/>
          </a:p>
        </p:txBody>
      </p:sp>
      <p:sp>
        <p:nvSpPr>
          <p:cNvPr id="325" name="Google Shape;325;p9"/>
          <p:cNvSpPr/>
          <p:nvPr/>
        </p:nvSpPr>
        <p:spPr>
          <a:xfrm>
            <a:off x="762000" y="1695450"/>
            <a:ext cx="3600600" cy="3130200"/>
          </a:xfrm>
          <a:prstGeom prst="rect">
            <a:avLst/>
          </a:prstGeom>
          <a:solidFill>
            <a:srgbClr val="092A50"/>
          </a:solidFill>
          <a:ln cap="flat" cmpd="sng" w="9525">
            <a:solidFill>
              <a:srgbClr val="1A5B8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6" name="Google Shape;326;p9"/>
          <p:cNvSpPr/>
          <p:nvPr/>
        </p:nvSpPr>
        <p:spPr>
          <a:xfrm>
            <a:off x="1085850" y="2057400"/>
            <a:ext cx="2686200" cy="8382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250">
                <a:solidFill>
                  <a:srgbClr val="FFFFFF"/>
                </a:solidFill>
                <a:latin typeface="Play"/>
                <a:ea typeface="Play"/>
                <a:cs typeface="Play"/>
                <a:sym typeface="Play"/>
              </a:rPr>
              <a:t>Нейро-HR для быстрого подбора персонала</a:t>
            </a:r>
            <a:endParaRPr/>
          </a:p>
        </p:txBody>
      </p:sp>
      <p:sp>
        <p:nvSpPr>
          <p:cNvPr id="327" name="Google Shape;327;p9"/>
          <p:cNvSpPr/>
          <p:nvPr/>
        </p:nvSpPr>
        <p:spPr>
          <a:xfrm>
            <a:off x="1104900" y="3124200"/>
            <a:ext cx="2628900" cy="9144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500">
                <a:solidFill>
                  <a:srgbClr val="C7DDF0"/>
                </a:solidFill>
                <a:latin typeface="Arial"/>
                <a:ea typeface="Arial"/>
                <a:cs typeface="Arial"/>
                <a:sym typeface="Arial"/>
              </a:rPr>
              <a:t>Сервис собирает отклики, разбирает резюме, анкетирует кандидатов и передает HR готовый кадровый резерв.</a:t>
            </a:r>
            <a:endParaRPr/>
          </a:p>
        </p:txBody>
      </p:sp>
      <p:sp>
        <p:nvSpPr>
          <p:cNvPr id="328" name="Google Shape;328;p9"/>
          <p:cNvSpPr/>
          <p:nvPr/>
        </p:nvSpPr>
        <p:spPr>
          <a:xfrm>
            <a:off x="1104900" y="4286250"/>
            <a:ext cx="609600" cy="57300"/>
          </a:xfrm>
          <a:prstGeom prst="rect">
            <a:avLst/>
          </a:prstGeom>
          <a:solidFill>
            <a:srgbClr val="FF7A1A"/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9" name="Google Shape;329;p9"/>
          <p:cNvSpPr/>
          <p:nvPr/>
        </p:nvSpPr>
        <p:spPr>
          <a:xfrm>
            <a:off x="1809750" y="4286250"/>
            <a:ext cx="895500" cy="57300"/>
          </a:xfrm>
          <a:prstGeom prst="rect">
            <a:avLst/>
          </a:prstGeom>
          <a:solidFill>
            <a:srgbClr val="20A9E0"/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0" name="Google Shape;330;p9"/>
          <p:cNvSpPr/>
          <p:nvPr/>
        </p:nvSpPr>
        <p:spPr>
          <a:xfrm>
            <a:off x="1104900" y="4457700"/>
            <a:ext cx="3048000" cy="2286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13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B2B-сервис к интернету</a:t>
            </a:r>
            <a:endParaRPr/>
          </a:p>
        </p:txBody>
      </p:sp>
      <p:sp>
        <p:nvSpPr>
          <p:cNvPr id="331" name="Google Shape;331;p9"/>
          <p:cNvSpPr/>
          <p:nvPr/>
        </p:nvSpPr>
        <p:spPr>
          <a:xfrm>
            <a:off x="714450" y="5105400"/>
            <a:ext cx="5191200" cy="2667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75">
                <a:solidFill>
                  <a:srgbClr val="12233D"/>
                </a:solidFill>
                <a:latin typeface="Play"/>
                <a:ea typeface="Play"/>
                <a:cs typeface="Play"/>
                <a:sym typeface="Play"/>
              </a:rPr>
              <a:t>От одного отклика до кадрового резерва</a:t>
            </a:r>
            <a:endParaRPr/>
          </a:p>
        </p:txBody>
      </p:sp>
      <p:sp>
        <p:nvSpPr>
          <p:cNvPr id="332" name="Google Shape;332;p9"/>
          <p:cNvSpPr/>
          <p:nvPr/>
        </p:nvSpPr>
        <p:spPr>
          <a:xfrm>
            <a:off x="761925" y="5543550"/>
            <a:ext cx="2381400" cy="895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D4E8F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3" name="Google Shape;333;p9"/>
          <p:cNvSpPr/>
          <p:nvPr/>
        </p:nvSpPr>
        <p:spPr>
          <a:xfrm>
            <a:off x="761925" y="5543550"/>
            <a:ext cx="2381400" cy="66600"/>
          </a:xfrm>
          <a:prstGeom prst="rect">
            <a:avLst/>
          </a:prstGeom>
          <a:solidFill>
            <a:srgbClr val="20A9E0"/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4" name="Google Shape;334;p9"/>
          <p:cNvSpPr/>
          <p:nvPr/>
        </p:nvSpPr>
        <p:spPr>
          <a:xfrm>
            <a:off x="952425" y="5753100"/>
            <a:ext cx="1905000" cy="2667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50">
                <a:solidFill>
                  <a:srgbClr val="12233D"/>
                </a:solidFill>
                <a:latin typeface="Play"/>
                <a:ea typeface="Play"/>
                <a:cs typeface="Play"/>
                <a:sym typeface="Play"/>
              </a:rPr>
              <a:t>Отклик</a:t>
            </a:r>
            <a:endParaRPr/>
          </a:p>
        </p:txBody>
      </p:sp>
      <p:sp>
        <p:nvSpPr>
          <p:cNvPr id="335" name="Google Shape;335;p9"/>
          <p:cNvSpPr/>
          <p:nvPr/>
        </p:nvSpPr>
        <p:spPr>
          <a:xfrm>
            <a:off x="952425" y="6096000"/>
            <a:ext cx="1943100" cy="2478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275">
                <a:solidFill>
                  <a:srgbClr val="5A6B7F"/>
                </a:solidFill>
                <a:latin typeface="Arial"/>
                <a:ea typeface="Arial"/>
                <a:cs typeface="Arial"/>
                <a:sym typeface="Arial"/>
              </a:rPr>
              <a:t>резюме и анкеты</a:t>
            </a:r>
            <a:endParaRPr/>
          </a:p>
        </p:txBody>
      </p:sp>
      <p:sp>
        <p:nvSpPr>
          <p:cNvPr id="336" name="Google Shape;336;p9"/>
          <p:cNvSpPr/>
          <p:nvPr/>
        </p:nvSpPr>
        <p:spPr>
          <a:xfrm>
            <a:off x="3524175" y="5543550"/>
            <a:ext cx="2381400" cy="895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D4E8F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7" name="Google Shape;337;p9"/>
          <p:cNvSpPr/>
          <p:nvPr/>
        </p:nvSpPr>
        <p:spPr>
          <a:xfrm>
            <a:off x="3524175" y="5543550"/>
            <a:ext cx="2381400" cy="66600"/>
          </a:xfrm>
          <a:prstGeom prst="rect">
            <a:avLst/>
          </a:prstGeom>
          <a:solidFill>
            <a:srgbClr val="FF7A1A"/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8" name="Google Shape;338;p9"/>
          <p:cNvSpPr/>
          <p:nvPr/>
        </p:nvSpPr>
        <p:spPr>
          <a:xfrm>
            <a:off x="3714675" y="5753100"/>
            <a:ext cx="1905000" cy="2667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50">
                <a:solidFill>
                  <a:srgbClr val="12233D"/>
                </a:solidFill>
                <a:latin typeface="Play"/>
                <a:ea typeface="Play"/>
                <a:cs typeface="Play"/>
                <a:sym typeface="Play"/>
              </a:rPr>
              <a:t>Диалог</a:t>
            </a:r>
            <a:endParaRPr/>
          </a:p>
        </p:txBody>
      </p:sp>
      <p:sp>
        <p:nvSpPr>
          <p:cNvPr id="339" name="Google Shape;339;p9"/>
          <p:cNvSpPr/>
          <p:nvPr/>
        </p:nvSpPr>
        <p:spPr>
          <a:xfrm>
            <a:off x="3714675" y="6096000"/>
            <a:ext cx="1943100" cy="2478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275">
                <a:solidFill>
                  <a:srgbClr val="5A6B7F"/>
                </a:solidFill>
                <a:latin typeface="Arial"/>
                <a:ea typeface="Arial"/>
                <a:cs typeface="Arial"/>
                <a:sym typeface="Arial"/>
              </a:rPr>
              <a:t>AI уточняет профиль</a:t>
            </a:r>
            <a:endParaRPr/>
          </a:p>
        </p:txBody>
      </p:sp>
      <p:sp>
        <p:nvSpPr>
          <p:cNvPr id="340" name="Google Shape;340;p9"/>
          <p:cNvSpPr/>
          <p:nvPr/>
        </p:nvSpPr>
        <p:spPr>
          <a:xfrm>
            <a:off x="6286425" y="5543550"/>
            <a:ext cx="2381400" cy="895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D4E8F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1" name="Google Shape;341;p9"/>
          <p:cNvSpPr/>
          <p:nvPr/>
        </p:nvSpPr>
        <p:spPr>
          <a:xfrm>
            <a:off x="6286425" y="5543550"/>
            <a:ext cx="2381400" cy="66600"/>
          </a:xfrm>
          <a:prstGeom prst="rect">
            <a:avLst/>
          </a:prstGeom>
          <a:solidFill>
            <a:srgbClr val="073B7A"/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2" name="Google Shape;342;p9"/>
          <p:cNvSpPr/>
          <p:nvPr/>
        </p:nvSpPr>
        <p:spPr>
          <a:xfrm>
            <a:off x="6476925" y="5753100"/>
            <a:ext cx="1905000" cy="2667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50">
                <a:solidFill>
                  <a:srgbClr val="12233D"/>
                </a:solidFill>
                <a:latin typeface="Play"/>
                <a:ea typeface="Play"/>
                <a:cs typeface="Play"/>
                <a:sym typeface="Play"/>
              </a:rPr>
              <a:t>Отбор</a:t>
            </a:r>
            <a:endParaRPr/>
          </a:p>
        </p:txBody>
      </p:sp>
      <p:sp>
        <p:nvSpPr>
          <p:cNvPr id="343" name="Google Shape;343;p9"/>
          <p:cNvSpPr/>
          <p:nvPr/>
        </p:nvSpPr>
        <p:spPr>
          <a:xfrm>
            <a:off x="6476925" y="6096000"/>
            <a:ext cx="1943100" cy="2478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275">
                <a:solidFill>
                  <a:srgbClr val="5A6B7F"/>
                </a:solidFill>
                <a:latin typeface="Arial"/>
                <a:ea typeface="Arial"/>
                <a:cs typeface="Arial"/>
                <a:sym typeface="Arial"/>
              </a:rPr>
              <a:t>фильтр по вакансии</a:t>
            </a:r>
            <a:endParaRPr/>
          </a:p>
        </p:txBody>
      </p:sp>
      <p:sp>
        <p:nvSpPr>
          <p:cNvPr id="344" name="Google Shape;344;p9"/>
          <p:cNvSpPr/>
          <p:nvPr/>
        </p:nvSpPr>
        <p:spPr>
          <a:xfrm>
            <a:off x="9048675" y="5543550"/>
            <a:ext cx="2381400" cy="895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D4E8F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5" name="Google Shape;345;p9"/>
          <p:cNvSpPr/>
          <p:nvPr/>
        </p:nvSpPr>
        <p:spPr>
          <a:xfrm>
            <a:off x="9048675" y="5543550"/>
            <a:ext cx="2381400" cy="66600"/>
          </a:xfrm>
          <a:prstGeom prst="rect">
            <a:avLst/>
          </a:prstGeom>
          <a:solidFill>
            <a:srgbClr val="20A9E0"/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6" name="Google Shape;346;p9"/>
          <p:cNvSpPr/>
          <p:nvPr/>
        </p:nvSpPr>
        <p:spPr>
          <a:xfrm>
            <a:off x="9239175" y="5753100"/>
            <a:ext cx="1905000" cy="2667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50">
                <a:solidFill>
                  <a:srgbClr val="12233D"/>
                </a:solidFill>
                <a:latin typeface="Play"/>
                <a:ea typeface="Play"/>
                <a:cs typeface="Play"/>
                <a:sym typeface="Play"/>
              </a:rPr>
              <a:t>Платформа</a:t>
            </a:r>
            <a:endParaRPr/>
          </a:p>
        </p:txBody>
      </p:sp>
      <p:sp>
        <p:nvSpPr>
          <p:cNvPr id="347" name="Google Shape;347;p9"/>
          <p:cNvSpPr/>
          <p:nvPr/>
        </p:nvSpPr>
        <p:spPr>
          <a:xfrm>
            <a:off x="9239175" y="6096000"/>
            <a:ext cx="1943100" cy="2478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275">
                <a:solidFill>
                  <a:srgbClr val="5A6B7F"/>
                </a:solidFill>
                <a:latin typeface="Arial"/>
                <a:ea typeface="Arial"/>
                <a:cs typeface="Arial"/>
                <a:sym typeface="Arial"/>
              </a:rPr>
              <a:t>анкеты и статусы</a:t>
            </a:r>
            <a:endParaRPr/>
          </a:p>
        </p:txBody>
      </p:sp>
      <p:sp>
        <p:nvSpPr>
          <p:cNvPr id="348" name="Google Shape;348;p9"/>
          <p:cNvSpPr/>
          <p:nvPr/>
        </p:nvSpPr>
        <p:spPr>
          <a:xfrm>
            <a:off x="3181275" y="5962650"/>
            <a:ext cx="324000" cy="38100"/>
          </a:xfrm>
          <a:prstGeom prst="rect">
            <a:avLst/>
          </a:prstGeom>
          <a:solidFill>
            <a:srgbClr val="9CC7E8"/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9" name="Google Shape;349;p9"/>
          <p:cNvSpPr/>
          <p:nvPr/>
        </p:nvSpPr>
        <p:spPr>
          <a:xfrm>
            <a:off x="5943525" y="5962650"/>
            <a:ext cx="324000" cy="38100"/>
          </a:xfrm>
          <a:prstGeom prst="rect">
            <a:avLst/>
          </a:prstGeom>
          <a:solidFill>
            <a:srgbClr val="9CC7E8"/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0" name="Google Shape;350;p9"/>
          <p:cNvSpPr/>
          <p:nvPr/>
        </p:nvSpPr>
        <p:spPr>
          <a:xfrm>
            <a:off x="8705775" y="5962650"/>
            <a:ext cx="324000" cy="38100"/>
          </a:xfrm>
          <a:prstGeom prst="rect">
            <a:avLst/>
          </a:prstGeom>
          <a:solidFill>
            <a:srgbClr val="9CC7E8"/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1" name="Google Shape;351;p9"/>
          <p:cNvSpPr/>
          <p:nvPr/>
        </p:nvSpPr>
        <p:spPr>
          <a:xfrm>
            <a:off x="10344150" y="6334125"/>
            <a:ext cx="1143000" cy="1905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52" name="Google Shape;352;p9" title="ig_0ebad96ebf4fb27b016a1cbdbb03e08191a0ebaf83eedfc16d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19700" y="908262"/>
            <a:ext cx="6972299" cy="39239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1E3A"/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59" name="Google Shape;359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33588" y="1552888"/>
            <a:ext cx="7312826" cy="335172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10350">
            <a:solidFill>
              <a:srgbClr val="1A5B8E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360" name="Google Shape;360;p10"/>
          <p:cNvSpPr/>
          <p:nvPr/>
        </p:nvSpPr>
        <p:spPr>
          <a:xfrm>
            <a:off x="0" y="0"/>
            <a:ext cx="171600" cy="6858000"/>
          </a:xfrm>
          <a:prstGeom prst="rect">
            <a:avLst/>
          </a:prstGeom>
          <a:solidFill>
            <a:srgbClr val="20A9E0"/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1" name="Google Shape;361;p10"/>
          <p:cNvSpPr/>
          <p:nvPr/>
        </p:nvSpPr>
        <p:spPr>
          <a:xfrm>
            <a:off x="209550" y="0"/>
            <a:ext cx="85800" cy="6858000"/>
          </a:xfrm>
          <a:prstGeom prst="rect">
            <a:avLst/>
          </a:prstGeom>
          <a:solidFill>
            <a:srgbClr val="FF7A1A"/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2" name="Google Shape;362;p10"/>
          <p:cNvSpPr/>
          <p:nvPr/>
        </p:nvSpPr>
        <p:spPr>
          <a:xfrm>
            <a:off x="514350" y="381000"/>
            <a:ext cx="514500" cy="57300"/>
          </a:xfrm>
          <a:prstGeom prst="rect">
            <a:avLst/>
          </a:prstGeom>
          <a:solidFill>
            <a:srgbClr val="FF7A1A"/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3" name="Google Shape;363;p10"/>
          <p:cNvSpPr/>
          <p:nvPr/>
        </p:nvSpPr>
        <p:spPr>
          <a:xfrm>
            <a:off x="1066800" y="381000"/>
            <a:ext cx="895500" cy="57300"/>
          </a:xfrm>
          <a:prstGeom prst="rect">
            <a:avLst/>
          </a:prstGeom>
          <a:solidFill>
            <a:srgbClr val="78D2F2"/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4" name="Google Shape;364;p10"/>
          <p:cNvSpPr/>
          <p:nvPr/>
        </p:nvSpPr>
        <p:spPr>
          <a:xfrm>
            <a:off x="685800" y="514350"/>
            <a:ext cx="3905400" cy="5526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300">
                <a:solidFill>
                  <a:srgbClr val="FFFFFF"/>
                </a:solidFill>
                <a:latin typeface="Play"/>
                <a:ea typeface="Play"/>
                <a:cs typeface="Play"/>
                <a:sym typeface="Play"/>
              </a:rPr>
              <a:t>SkyAgent</a:t>
            </a:r>
            <a:endParaRPr/>
          </a:p>
        </p:txBody>
      </p:sp>
      <p:sp>
        <p:nvSpPr>
          <p:cNvPr id="365" name="Google Shape;365;p10"/>
          <p:cNvSpPr/>
          <p:nvPr/>
        </p:nvSpPr>
        <p:spPr>
          <a:xfrm>
            <a:off x="704850" y="1123950"/>
            <a:ext cx="9753600" cy="3240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>
                <a:solidFill>
                  <a:srgbClr val="B8D2EA"/>
                </a:solidFill>
              </a:rPr>
              <a:t>Го</a:t>
            </a:r>
            <a:r>
              <a:rPr b="0" lang="en-US" sz="1650">
                <a:solidFill>
                  <a:srgbClr val="B8D2EA"/>
                </a:solidFill>
                <a:latin typeface="Arial"/>
                <a:ea typeface="Arial"/>
                <a:cs typeface="Arial"/>
                <a:sym typeface="Arial"/>
              </a:rPr>
              <a:t>товый персональный AI-помощник</a:t>
            </a:r>
            <a:r>
              <a:rPr lang="en-US" sz="1650">
                <a:solidFill>
                  <a:srgbClr val="B8D2EA"/>
                </a:solidFill>
              </a:rPr>
              <a:t> – всегда онлайн для клиента</a:t>
            </a:r>
            <a:endParaRPr/>
          </a:p>
        </p:txBody>
      </p:sp>
      <p:sp>
        <p:nvSpPr>
          <p:cNvPr id="366" name="Google Shape;366;p10"/>
          <p:cNvSpPr/>
          <p:nvPr/>
        </p:nvSpPr>
        <p:spPr>
          <a:xfrm>
            <a:off x="505200" y="1603800"/>
            <a:ext cx="3394800" cy="3263100"/>
          </a:xfrm>
          <a:prstGeom prst="rect">
            <a:avLst/>
          </a:prstGeom>
          <a:solidFill>
            <a:srgbClr val="092A50"/>
          </a:solidFill>
          <a:ln cap="flat" cmpd="sng" w="10925">
            <a:solidFill>
              <a:srgbClr val="1A5B8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5100" lIns="105100" spcFirstLastPara="1" rIns="105100" wrap="square" tIns="1051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7" name="Google Shape;367;p10"/>
          <p:cNvSpPr/>
          <p:nvPr/>
        </p:nvSpPr>
        <p:spPr>
          <a:xfrm>
            <a:off x="936154" y="1879585"/>
            <a:ext cx="2518800" cy="10074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109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587">
                <a:solidFill>
                  <a:srgbClr val="FFFFFF"/>
                </a:solidFill>
                <a:latin typeface="Play"/>
                <a:ea typeface="Play"/>
                <a:cs typeface="Play"/>
                <a:sym typeface="Play"/>
              </a:rPr>
              <a:t>Личный помощник в мессенджере</a:t>
            </a:r>
            <a:endParaRPr sz="1609"/>
          </a:p>
        </p:txBody>
      </p:sp>
      <p:sp>
        <p:nvSpPr>
          <p:cNvPr id="368" name="Google Shape;368;p10"/>
          <p:cNvSpPr/>
          <p:nvPr/>
        </p:nvSpPr>
        <p:spPr>
          <a:xfrm>
            <a:off x="965254" y="3148157"/>
            <a:ext cx="2474700" cy="10074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109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25">
                <a:solidFill>
                  <a:srgbClr val="C7DDF0"/>
                </a:solidFill>
              </a:rPr>
              <a:t>Пользователь пишет в чат: поставить напоминание, разобрать файл, найти информацию или сохранить материалы.</a:t>
            </a:r>
            <a:endParaRPr sz="2238">
              <a:solidFill>
                <a:srgbClr val="C7DDF0"/>
              </a:solidFill>
            </a:endParaRPr>
          </a:p>
        </p:txBody>
      </p:sp>
      <p:sp>
        <p:nvSpPr>
          <p:cNvPr id="369" name="Google Shape;369;p10"/>
          <p:cNvSpPr/>
          <p:nvPr/>
        </p:nvSpPr>
        <p:spPr>
          <a:xfrm>
            <a:off x="921297" y="4779279"/>
            <a:ext cx="700800" cy="54900"/>
          </a:xfrm>
          <a:prstGeom prst="rect">
            <a:avLst/>
          </a:prstGeom>
          <a:solidFill>
            <a:srgbClr val="FF7A1A"/>
          </a:solidFill>
          <a:ln cap="flat" cmpd="sng" w="109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5100" lIns="105100" spcFirstLastPara="1" rIns="105100" wrap="square" tIns="1051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0" name="Google Shape;370;p10"/>
          <p:cNvSpPr/>
          <p:nvPr/>
        </p:nvSpPr>
        <p:spPr>
          <a:xfrm>
            <a:off x="1731592" y="4779279"/>
            <a:ext cx="1007400" cy="54900"/>
          </a:xfrm>
          <a:prstGeom prst="rect">
            <a:avLst/>
          </a:prstGeom>
          <a:solidFill>
            <a:srgbClr val="20A9E0"/>
          </a:solidFill>
          <a:ln cap="flat" cmpd="sng" w="109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5100" lIns="105100" spcFirstLastPara="1" rIns="105100" wrap="square" tIns="1051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1" name="Google Shape;371;p10"/>
          <p:cNvSpPr/>
          <p:nvPr/>
        </p:nvSpPr>
        <p:spPr>
          <a:xfrm>
            <a:off x="4426949" y="3980693"/>
            <a:ext cx="2152800" cy="683400"/>
          </a:xfrm>
          <a:prstGeom prst="rect">
            <a:avLst/>
          </a:prstGeom>
          <a:solidFill>
            <a:srgbClr val="092A50"/>
          </a:solidFill>
          <a:ln cap="flat" cmpd="sng" w="10350">
            <a:solidFill>
              <a:srgbClr val="1A5B8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9350" lIns="99350" spcFirstLastPara="1" rIns="99350" wrap="square" tIns="993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2" name="Google Shape;372;p10"/>
          <p:cNvSpPr/>
          <p:nvPr/>
        </p:nvSpPr>
        <p:spPr>
          <a:xfrm>
            <a:off x="4426949" y="3980693"/>
            <a:ext cx="2152800" cy="51600"/>
          </a:xfrm>
          <a:prstGeom prst="rect">
            <a:avLst/>
          </a:prstGeom>
          <a:solidFill>
            <a:srgbClr val="20A9E0"/>
          </a:solidFill>
          <a:ln cap="flat" cmpd="sng" w="1035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9350" lIns="99350" spcFirstLastPara="1" rIns="99350" wrap="square" tIns="993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3" name="Google Shape;373;p10"/>
          <p:cNvSpPr/>
          <p:nvPr/>
        </p:nvSpPr>
        <p:spPr>
          <a:xfrm>
            <a:off x="4592548" y="4146292"/>
            <a:ext cx="1718100" cy="2277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1035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8">
                <a:solidFill>
                  <a:srgbClr val="FFFFFF"/>
                </a:solidFill>
                <a:latin typeface="Play"/>
                <a:ea typeface="Play"/>
                <a:cs typeface="Play"/>
                <a:sym typeface="Play"/>
              </a:rPr>
              <a:t>Свой контейнер</a:t>
            </a:r>
            <a:endParaRPr sz="1521"/>
          </a:p>
        </p:txBody>
      </p:sp>
      <p:sp>
        <p:nvSpPr>
          <p:cNvPr id="374" name="Google Shape;374;p10"/>
          <p:cNvSpPr/>
          <p:nvPr/>
        </p:nvSpPr>
        <p:spPr>
          <a:xfrm>
            <a:off x="4592548" y="4415391"/>
            <a:ext cx="1718100" cy="1863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1035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82">
                <a:solidFill>
                  <a:srgbClr val="C7DDF0"/>
                </a:solidFill>
                <a:latin typeface="Arial"/>
                <a:ea typeface="Arial"/>
                <a:cs typeface="Arial"/>
                <a:sym typeface="Arial"/>
              </a:rPr>
              <a:t>диск, RAM, процессы</a:t>
            </a:r>
            <a:endParaRPr sz="1521"/>
          </a:p>
        </p:txBody>
      </p:sp>
      <p:sp>
        <p:nvSpPr>
          <p:cNvPr id="375" name="Google Shape;375;p10"/>
          <p:cNvSpPr/>
          <p:nvPr/>
        </p:nvSpPr>
        <p:spPr>
          <a:xfrm>
            <a:off x="6786742" y="3980693"/>
            <a:ext cx="2152800" cy="683400"/>
          </a:xfrm>
          <a:prstGeom prst="rect">
            <a:avLst/>
          </a:prstGeom>
          <a:solidFill>
            <a:srgbClr val="092A50"/>
          </a:solidFill>
          <a:ln cap="flat" cmpd="sng" w="10350">
            <a:solidFill>
              <a:srgbClr val="1A5B8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9350" lIns="99350" spcFirstLastPara="1" rIns="99350" wrap="square" tIns="993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6" name="Google Shape;376;p10"/>
          <p:cNvSpPr/>
          <p:nvPr/>
        </p:nvSpPr>
        <p:spPr>
          <a:xfrm>
            <a:off x="6786742" y="3980693"/>
            <a:ext cx="2152800" cy="51600"/>
          </a:xfrm>
          <a:prstGeom prst="rect">
            <a:avLst/>
          </a:prstGeom>
          <a:solidFill>
            <a:srgbClr val="FF7A1A"/>
          </a:solidFill>
          <a:ln cap="flat" cmpd="sng" w="1035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9350" lIns="99350" spcFirstLastPara="1" rIns="99350" wrap="square" tIns="993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7" name="Google Shape;377;p10"/>
          <p:cNvSpPr/>
          <p:nvPr/>
        </p:nvSpPr>
        <p:spPr>
          <a:xfrm>
            <a:off x="6952351" y="4187697"/>
            <a:ext cx="1860900" cy="1863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1035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8">
                <a:solidFill>
                  <a:srgbClr val="FFFFFF"/>
                </a:solidFill>
                <a:latin typeface="Play"/>
                <a:ea typeface="Play"/>
                <a:cs typeface="Play"/>
                <a:sym typeface="Play"/>
              </a:rPr>
              <a:t>Панель управления</a:t>
            </a:r>
            <a:endParaRPr sz="1521"/>
          </a:p>
        </p:txBody>
      </p:sp>
      <p:sp>
        <p:nvSpPr>
          <p:cNvPr id="378" name="Google Shape;378;p10"/>
          <p:cNvSpPr/>
          <p:nvPr/>
        </p:nvSpPr>
        <p:spPr>
          <a:xfrm>
            <a:off x="6952341" y="4415391"/>
            <a:ext cx="1718100" cy="1863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1035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82">
                <a:solidFill>
                  <a:srgbClr val="C7DDF0"/>
                </a:solidFill>
                <a:latin typeface="Arial"/>
                <a:ea typeface="Arial"/>
                <a:cs typeface="Arial"/>
                <a:sym typeface="Arial"/>
              </a:rPr>
              <a:t>лимиты и нагрузка</a:t>
            </a:r>
            <a:endParaRPr sz="1521"/>
          </a:p>
        </p:txBody>
      </p:sp>
      <p:sp>
        <p:nvSpPr>
          <p:cNvPr id="379" name="Google Shape;379;p10"/>
          <p:cNvSpPr/>
          <p:nvPr/>
        </p:nvSpPr>
        <p:spPr>
          <a:xfrm>
            <a:off x="9146535" y="3980693"/>
            <a:ext cx="2152800" cy="683400"/>
          </a:xfrm>
          <a:prstGeom prst="rect">
            <a:avLst/>
          </a:prstGeom>
          <a:solidFill>
            <a:srgbClr val="092A50"/>
          </a:solidFill>
          <a:ln cap="flat" cmpd="sng" w="10350">
            <a:solidFill>
              <a:srgbClr val="1A5B8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9350" lIns="99350" spcFirstLastPara="1" rIns="99350" wrap="square" tIns="993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0" name="Google Shape;380;p10"/>
          <p:cNvSpPr/>
          <p:nvPr/>
        </p:nvSpPr>
        <p:spPr>
          <a:xfrm>
            <a:off x="9146535" y="3980693"/>
            <a:ext cx="2152800" cy="51600"/>
          </a:xfrm>
          <a:prstGeom prst="rect">
            <a:avLst/>
          </a:prstGeom>
          <a:solidFill>
            <a:srgbClr val="20A9E0"/>
          </a:solidFill>
          <a:ln cap="flat" cmpd="sng" w="1035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9350" lIns="99350" spcFirstLastPara="1" rIns="99350" wrap="square" tIns="993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1" name="Google Shape;381;p10"/>
          <p:cNvSpPr/>
          <p:nvPr/>
        </p:nvSpPr>
        <p:spPr>
          <a:xfrm>
            <a:off x="9312134" y="4146292"/>
            <a:ext cx="1718100" cy="2277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1035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8">
                <a:solidFill>
                  <a:srgbClr val="FFFFFF"/>
                </a:solidFill>
                <a:latin typeface="Play"/>
                <a:ea typeface="Play"/>
                <a:cs typeface="Play"/>
                <a:sym typeface="Play"/>
              </a:rPr>
              <a:t>Онлайн 24/7</a:t>
            </a:r>
            <a:endParaRPr sz="1521"/>
          </a:p>
        </p:txBody>
      </p:sp>
      <p:sp>
        <p:nvSpPr>
          <p:cNvPr id="382" name="Google Shape;382;p10"/>
          <p:cNvSpPr/>
          <p:nvPr/>
        </p:nvSpPr>
        <p:spPr>
          <a:xfrm>
            <a:off x="9312134" y="4415391"/>
            <a:ext cx="1718100" cy="1863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1035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82">
                <a:solidFill>
                  <a:srgbClr val="C7DDF0"/>
                </a:solidFill>
              </a:rPr>
              <a:t>Всегда готов помочь</a:t>
            </a:r>
            <a:endParaRPr sz="1521"/>
          </a:p>
        </p:txBody>
      </p:sp>
      <p:sp>
        <p:nvSpPr>
          <p:cNvPr id="383" name="Google Shape;383;p10"/>
          <p:cNvSpPr/>
          <p:nvPr/>
        </p:nvSpPr>
        <p:spPr>
          <a:xfrm>
            <a:off x="514350" y="5390550"/>
            <a:ext cx="2618700" cy="1030200"/>
          </a:xfrm>
          <a:prstGeom prst="rect">
            <a:avLst/>
          </a:prstGeom>
          <a:solidFill>
            <a:srgbClr val="F1FAFF"/>
          </a:solidFill>
          <a:ln cap="flat" cmpd="sng" w="10750">
            <a:solidFill>
              <a:srgbClr val="9CC7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3025" lIns="103025" spcFirstLastPara="1" rIns="103025" wrap="square" tIns="103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4" name="Google Shape;384;p10"/>
          <p:cNvSpPr/>
          <p:nvPr/>
        </p:nvSpPr>
        <p:spPr>
          <a:xfrm>
            <a:off x="514350" y="5390550"/>
            <a:ext cx="75000" cy="1030200"/>
          </a:xfrm>
          <a:prstGeom prst="rect">
            <a:avLst/>
          </a:prstGeom>
          <a:solidFill>
            <a:srgbClr val="20A9E0"/>
          </a:solidFill>
          <a:ln cap="flat" cmpd="sng" w="1075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3025" lIns="103025" spcFirstLastPara="1" rIns="103025" wrap="square" tIns="103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5" name="Google Shape;385;p10"/>
          <p:cNvSpPr/>
          <p:nvPr/>
        </p:nvSpPr>
        <p:spPr>
          <a:xfrm>
            <a:off x="750450" y="5583722"/>
            <a:ext cx="2038800" cy="2793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1075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90">
                <a:solidFill>
                  <a:srgbClr val="12233D"/>
                </a:solidFill>
                <a:latin typeface="Play"/>
                <a:ea typeface="Play"/>
                <a:cs typeface="Play"/>
                <a:sym typeface="Play"/>
              </a:rPr>
              <a:t>Личный помощник</a:t>
            </a:r>
            <a:endParaRPr sz="1577"/>
          </a:p>
        </p:txBody>
      </p:sp>
      <p:sp>
        <p:nvSpPr>
          <p:cNvPr id="386" name="Google Shape;386;p10"/>
          <p:cNvSpPr/>
          <p:nvPr/>
        </p:nvSpPr>
        <p:spPr>
          <a:xfrm>
            <a:off x="750450" y="5970067"/>
            <a:ext cx="2038800" cy="3006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1075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310">
                <a:solidFill>
                  <a:srgbClr val="5A6B7F"/>
                </a:solidFill>
                <a:latin typeface="Arial"/>
                <a:ea typeface="Arial"/>
                <a:cs typeface="Arial"/>
                <a:sym typeface="Arial"/>
              </a:rPr>
              <a:t>напоминания, файлы, поиск</a:t>
            </a:r>
            <a:endParaRPr sz="1577"/>
          </a:p>
        </p:txBody>
      </p:sp>
      <p:sp>
        <p:nvSpPr>
          <p:cNvPr id="387" name="Google Shape;387;p10"/>
          <p:cNvSpPr/>
          <p:nvPr/>
        </p:nvSpPr>
        <p:spPr>
          <a:xfrm>
            <a:off x="3433409" y="5390550"/>
            <a:ext cx="2618700" cy="1030200"/>
          </a:xfrm>
          <a:prstGeom prst="rect">
            <a:avLst/>
          </a:prstGeom>
          <a:solidFill>
            <a:srgbClr val="F1FAFF"/>
          </a:solidFill>
          <a:ln cap="flat" cmpd="sng" w="10750">
            <a:solidFill>
              <a:srgbClr val="9CC7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3025" lIns="103025" spcFirstLastPara="1" rIns="103025" wrap="square" tIns="103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8" name="Google Shape;388;p10"/>
          <p:cNvSpPr/>
          <p:nvPr/>
        </p:nvSpPr>
        <p:spPr>
          <a:xfrm>
            <a:off x="3433409" y="5390550"/>
            <a:ext cx="75000" cy="1030200"/>
          </a:xfrm>
          <a:prstGeom prst="rect">
            <a:avLst/>
          </a:prstGeom>
          <a:solidFill>
            <a:srgbClr val="FF7A1A"/>
          </a:solidFill>
          <a:ln cap="flat" cmpd="sng" w="1075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3025" lIns="103025" spcFirstLastPara="1" rIns="103025" wrap="square" tIns="103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9" name="Google Shape;389;p10"/>
          <p:cNvSpPr/>
          <p:nvPr/>
        </p:nvSpPr>
        <p:spPr>
          <a:xfrm>
            <a:off x="3669510" y="5583722"/>
            <a:ext cx="2038800" cy="2793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1075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en-US" sz="1697">
                <a:solidFill>
                  <a:srgbClr val="12233D"/>
                </a:solidFill>
                <a:latin typeface="Play"/>
                <a:ea typeface="Play"/>
                <a:cs typeface="Play"/>
                <a:sym typeface="Play"/>
              </a:rPr>
              <a:t>Личные сценарии</a:t>
            </a:r>
            <a:endParaRPr sz="1584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90">
              <a:solidFill>
                <a:srgbClr val="12233D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390" name="Google Shape;390;p10"/>
          <p:cNvSpPr/>
          <p:nvPr/>
        </p:nvSpPr>
        <p:spPr>
          <a:xfrm>
            <a:off x="3669510" y="5970067"/>
            <a:ext cx="2038800" cy="3006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1075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1316">
                <a:solidFill>
                  <a:srgbClr val="5A6B7F"/>
                </a:solidFill>
              </a:rPr>
              <a:t>шаблоны задач и автоматизации</a:t>
            </a:r>
            <a:endParaRPr sz="1584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10">
              <a:solidFill>
                <a:srgbClr val="5A6B7F"/>
              </a:solidFill>
            </a:endParaRPr>
          </a:p>
        </p:txBody>
      </p:sp>
      <p:sp>
        <p:nvSpPr>
          <p:cNvPr id="391" name="Google Shape;391;p10"/>
          <p:cNvSpPr/>
          <p:nvPr/>
        </p:nvSpPr>
        <p:spPr>
          <a:xfrm>
            <a:off x="6352469" y="5390550"/>
            <a:ext cx="2618700" cy="1030200"/>
          </a:xfrm>
          <a:prstGeom prst="rect">
            <a:avLst/>
          </a:prstGeom>
          <a:solidFill>
            <a:srgbClr val="F1FAFF"/>
          </a:solidFill>
          <a:ln cap="flat" cmpd="sng" w="10750">
            <a:solidFill>
              <a:srgbClr val="9CC7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3025" lIns="103025" spcFirstLastPara="1" rIns="103025" wrap="square" tIns="103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2" name="Google Shape;392;p10"/>
          <p:cNvSpPr/>
          <p:nvPr/>
        </p:nvSpPr>
        <p:spPr>
          <a:xfrm>
            <a:off x="6352469" y="5390550"/>
            <a:ext cx="75000" cy="1030200"/>
          </a:xfrm>
          <a:prstGeom prst="rect">
            <a:avLst/>
          </a:prstGeom>
          <a:solidFill>
            <a:srgbClr val="073B7A"/>
          </a:solidFill>
          <a:ln cap="flat" cmpd="sng" w="1075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3025" lIns="103025" spcFirstLastPara="1" rIns="103025" wrap="square" tIns="103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3" name="Google Shape;393;p10"/>
          <p:cNvSpPr/>
          <p:nvPr/>
        </p:nvSpPr>
        <p:spPr>
          <a:xfrm>
            <a:off x="6588569" y="5583722"/>
            <a:ext cx="2038800" cy="2793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1075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90">
                <a:solidFill>
                  <a:srgbClr val="12233D"/>
                </a:solidFill>
                <a:latin typeface="Play"/>
                <a:ea typeface="Play"/>
                <a:cs typeface="Play"/>
                <a:sym typeface="Play"/>
              </a:rPr>
              <a:t>Командный агент</a:t>
            </a:r>
            <a:endParaRPr sz="1577"/>
          </a:p>
        </p:txBody>
      </p:sp>
      <p:sp>
        <p:nvSpPr>
          <p:cNvPr id="394" name="Google Shape;394;p10"/>
          <p:cNvSpPr/>
          <p:nvPr/>
        </p:nvSpPr>
        <p:spPr>
          <a:xfrm>
            <a:off x="6588569" y="5970067"/>
            <a:ext cx="2038800" cy="3006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1075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310">
                <a:solidFill>
                  <a:srgbClr val="5A6B7F"/>
                </a:solidFill>
                <a:latin typeface="Arial"/>
                <a:ea typeface="Arial"/>
                <a:cs typeface="Arial"/>
                <a:sym typeface="Arial"/>
              </a:rPr>
              <a:t>администратор чата и базы знаний</a:t>
            </a:r>
            <a:endParaRPr sz="1577"/>
          </a:p>
        </p:txBody>
      </p:sp>
      <p:sp>
        <p:nvSpPr>
          <p:cNvPr id="395" name="Google Shape;395;p10"/>
          <p:cNvSpPr/>
          <p:nvPr/>
        </p:nvSpPr>
        <p:spPr>
          <a:xfrm>
            <a:off x="9271528" y="5390550"/>
            <a:ext cx="2618700" cy="1030200"/>
          </a:xfrm>
          <a:prstGeom prst="rect">
            <a:avLst/>
          </a:prstGeom>
          <a:solidFill>
            <a:srgbClr val="F1FAFF"/>
          </a:solidFill>
          <a:ln cap="flat" cmpd="sng" w="10750">
            <a:solidFill>
              <a:srgbClr val="9CC7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3025" lIns="103025" spcFirstLastPara="1" rIns="103025" wrap="square" tIns="103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6" name="Google Shape;396;p10"/>
          <p:cNvSpPr/>
          <p:nvPr/>
        </p:nvSpPr>
        <p:spPr>
          <a:xfrm>
            <a:off x="9271528" y="5390550"/>
            <a:ext cx="75000" cy="1030200"/>
          </a:xfrm>
          <a:prstGeom prst="rect">
            <a:avLst/>
          </a:prstGeom>
          <a:solidFill>
            <a:srgbClr val="20A9E0"/>
          </a:solidFill>
          <a:ln cap="flat" cmpd="sng" w="1075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3025" lIns="103025" spcFirstLastPara="1" rIns="103025" wrap="square" tIns="103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7" name="Google Shape;397;p10"/>
          <p:cNvSpPr/>
          <p:nvPr/>
        </p:nvSpPr>
        <p:spPr>
          <a:xfrm>
            <a:off x="9507629" y="5583722"/>
            <a:ext cx="2038800" cy="2793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1075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90">
                <a:solidFill>
                  <a:srgbClr val="12233D"/>
                </a:solidFill>
                <a:latin typeface="Play"/>
                <a:ea typeface="Play"/>
                <a:cs typeface="Play"/>
                <a:sym typeface="Play"/>
              </a:rPr>
              <a:t>Мониторинг</a:t>
            </a:r>
            <a:endParaRPr sz="1577"/>
          </a:p>
        </p:txBody>
      </p:sp>
      <p:sp>
        <p:nvSpPr>
          <p:cNvPr id="398" name="Google Shape;398;p10"/>
          <p:cNvSpPr/>
          <p:nvPr/>
        </p:nvSpPr>
        <p:spPr>
          <a:xfrm>
            <a:off x="9507629" y="5970067"/>
            <a:ext cx="2038800" cy="3006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1075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310">
                <a:solidFill>
                  <a:srgbClr val="5A6B7F"/>
                </a:solidFill>
                <a:latin typeface="Arial"/>
                <a:ea typeface="Arial"/>
                <a:cs typeface="Arial"/>
                <a:sym typeface="Arial"/>
              </a:rPr>
              <a:t>бот предупреждает о лимитах</a:t>
            </a:r>
            <a:endParaRPr sz="1577"/>
          </a:p>
        </p:txBody>
      </p:sp>
      <p:sp>
        <p:nvSpPr>
          <p:cNvPr id="399" name="Google Shape;399;p10"/>
          <p:cNvSpPr/>
          <p:nvPr/>
        </p:nvSpPr>
        <p:spPr>
          <a:xfrm>
            <a:off x="10988622" y="6367143"/>
            <a:ext cx="1287900" cy="2145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1075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77"/>
          </a:p>
        </p:txBody>
      </p:sp>
      <p:sp>
        <p:nvSpPr>
          <p:cNvPr id="400" name="Google Shape;400;p10"/>
          <p:cNvSpPr/>
          <p:nvPr/>
        </p:nvSpPr>
        <p:spPr>
          <a:xfrm>
            <a:off x="209550" y="0"/>
            <a:ext cx="85800" cy="6858000"/>
          </a:xfrm>
          <a:prstGeom prst="rect">
            <a:avLst/>
          </a:prstGeom>
          <a:solidFill>
            <a:srgbClr val="FF7A1A"/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1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1E3A"/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7" name="Google Shape;407;p11"/>
          <p:cNvSpPr/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20A9E0"/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8" name="Google Shape;408;p11"/>
          <p:cNvSpPr/>
          <p:nvPr/>
        </p:nvSpPr>
        <p:spPr>
          <a:xfrm>
            <a:off x="209550" y="0"/>
            <a:ext cx="85725" cy="6858000"/>
          </a:xfrm>
          <a:prstGeom prst="rect">
            <a:avLst/>
          </a:prstGeom>
          <a:solidFill>
            <a:srgbClr val="FF7A1A"/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9" name="Google Shape;409;p11"/>
          <p:cNvSpPr/>
          <p:nvPr/>
        </p:nvSpPr>
        <p:spPr>
          <a:xfrm>
            <a:off x="514350" y="381000"/>
            <a:ext cx="514350" cy="57150"/>
          </a:xfrm>
          <a:prstGeom prst="rect">
            <a:avLst/>
          </a:prstGeom>
          <a:solidFill>
            <a:srgbClr val="FF7A1A"/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0" name="Google Shape;410;p11"/>
          <p:cNvSpPr/>
          <p:nvPr/>
        </p:nvSpPr>
        <p:spPr>
          <a:xfrm>
            <a:off x="1066800" y="381000"/>
            <a:ext cx="895350" cy="57150"/>
          </a:xfrm>
          <a:prstGeom prst="rect">
            <a:avLst/>
          </a:prstGeom>
          <a:solidFill>
            <a:srgbClr val="78D2F2"/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1" name="Google Shape;411;p11"/>
          <p:cNvSpPr/>
          <p:nvPr/>
        </p:nvSpPr>
        <p:spPr>
          <a:xfrm>
            <a:off x="685800" y="476250"/>
            <a:ext cx="10287000" cy="6477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300">
                <a:solidFill>
                  <a:srgbClr val="FFFFFF"/>
                </a:solidFill>
                <a:latin typeface="Play"/>
                <a:ea typeface="Play"/>
                <a:cs typeface="Play"/>
                <a:sym typeface="Play"/>
              </a:rPr>
              <a:t>Кто нам нужен</a:t>
            </a:r>
            <a:endParaRPr sz="2000"/>
          </a:p>
        </p:txBody>
      </p:sp>
      <p:sp>
        <p:nvSpPr>
          <p:cNvPr id="412" name="Google Shape;412;p11"/>
          <p:cNvSpPr/>
          <p:nvPr/>
        </p:nvSpPr>
        <p:spPr>
          <a:xfrm>
            <a:off x="685800" y="1028688"/>
            <a:ext cx="9525000" cy="3810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900">
                <a:solidFill>
                  <a:srgbClr val="B8D2EA"/>
                </a:solidFill>
                <a:latin typeface="Arial"/>
                <a:ea typeface="Arial"/>
                <a:cs typeface="Arial"/>
                <a:sym typeface="Arial"/>
              </a:rPr>
              <a:t>Команда, которая умеет строить сеть, продавать B2B-сервисы и развивать платформы.</a:t>
            </a:r>
            <a:endParaRPr sz="1900"/>
          </a:p>
        </p:txBody>
      </p:sp>
      <p:sp>
        <p:nvSpPr>
          <p:cNvPr id="413" name="Google Shape;413;p11"/>
          <p:cNvSpPr/>
          <p:nvPr/>
        </p:nvSpPr>
        <p:spPr>
          <a:xfrm>
            <a:off x="795301" y="1839374"/>
            <a:ext cx="3248100" cy="1524000"/>
          </a:xfrm>
          <a:prstGeom prst="rect">
            <a:avLst/>
          </a:prstGeom>
          <a:solidFill>
            <a:srgbClr val="FFFFFF"/>
          </a:solidFill>
          <a:ln cap="flat" cmpd="sng" w="10475">
            <a:solidFill>
              <a:srgbClr val="D4E8F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0550" lIns="100550" spcFirstLastPara="1" rIns="100550" wrap="square" tIns="1005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4" name="Google Shape;414;p11"/>
          <p:cNvSpPr/>
          <p:nvPr/>
        </p:nvSpPr>
        <p:spPr>
          <a:xfrm>
            <a:off x="768600" y="1830146"/>
            <a:ext cx="85800" cy="1541700"/>
          </a:xfrm>
          <a:prstGeom prst="rect">
            <a:avLst/>
          </a:prstGeom>
          <a:solidFill>
            <a:srgbClr val="20A9E0"/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5" name="Google Shape;415;p11"/>
          <p:cNvSpPr/>
          <p:nvPr/>
        </p:nvSpPr>
        <p:spPr>
          <a:xfrm>
            <a:off x="1000113" y="2042772"/>
            <a:ext cx="2712600" cy="4314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1047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57">
                <a:solidFill>
                  <a:srgbClr val="12233D"/>
                </a:solidFill>
                <a:latin typeface="Play"/>
                <a:ea typeface="Play"/>
                <a:cs typeface="Play"/>
                <a:sym typeface="Play"/>
              </a:rPr>
              <a:t>Программисты C#</a:t>
            </a:r>
            <a:endParaRPr sz="1740"/>
          </a:p>
        </p:txBody>
      </p:sp>
      <p:sp>
        <p:nvSpPr>
          <p:cNvPr id="416" name="Google Shape;416;p11"/>
          <p:cNvSpPr/>
          <p:nvPr/>
        </p:nvSpPr>
        <p:spPr>
          <a:xfrm>
            <a:off x="1046787" y="2480502"/>
            <a:ext cx="2619300" cy="4608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1047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785">
                <a:solidFill>
                  <a:srgbClr val="5A6B7F"/>
                </a:solidFill>
                <a:latin typeface="Arial"/>
                <a:ea typeface="Arial"/>
                <a:cs typeface="Arial"/>
                <a:sym typeface="Arial"/>
              </a:rPr>
              <a:t>развитие SkyTender, SquareTrade и внутренних платформ</a:t>
            </a:r>
            <a:endParaRPr sz="1840"/>
          </a:p>
        </p:txBody>
      </p:sp>
      <p:sp>
        <p:nvSpPr>
          <p:cNvPr id="417" name="Google Shape;417;p11"/>
          <p:cNvSpPr/>
          <p:nvPr/>
        </p:nvSpPr>
        <p:spPr>
          <a:xfrm>
            <a:off x="4516750" y="1847861"/>
            <a:ext cx="3248100" cy="1524000"/>
          </a:xfrm>
          <a:prstGeom prst="rect">
            <a:avLst/>
          </a:prstGeom>
          <a:solidFill>
            <a:srgbClr val="FFFFFF"/>
          </a:solidFill>
          <a:ln cap="flat" cmpd="sng" w="10475">
            <a:solidFill>
              <a:srgbClr val="D4E8F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0550" lIns="100550" spcFirstLastPara="1" rIns="100550" wrap="square" tIns="1005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40"/>
          </a:p>
        </p:txBody>
      </p:sp>
      <p:sp>
        <p:nvSpPr>
          <p:cNvPr id="418" name="Google Shape;418;p11"/>
          <p:cNvSpPr/>
          <p:nvPr/>
        </p:nvSpPr>
        <p:spPr>
          <a:xfrm>
            <a:off x="4516750" y="1847861"/>
            <a:ext cx="84000" cy="1524000"/>
          </a:xfrm>
          <a:prstGeom prst="rect">
            <a:avLst/>
          </a:prstGeom>
          <a:solidFill>
            <a:srgbClr val="FF7A1A"/>
          </a:solidFill>
          <a:ln cap="flat" cmpd="sng" w="1047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0550" lIns="100550" spcFirstLastPara="1" rIns="100550" wrap="square" tIns="1005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9" name="Google Shape;419;p11"/>
          <p:cNvSpPr/>
          <p:nvPr/>
        </p:nvSpPr>
        <p:spPr>
          <a:xfrm>
            <a:off x="4721697" y="2000225"/>
            <a:ext cx="2712300" cy="3144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1047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57">
                <a:solidFill>
                  <a:srgbClr val="12233D"/>
                </a:solidFill>
                <a:latin typeface="Play"/>
                <a:ea typeface="Play"/>
                <a:cs typeface="Play"/>
                <a:sym typeface="Play"/>
              </a:rPr>
              <a:t>Менеджеры продаж</a:t>
            </a:r>
            <a:endParaRPr sz="1740"/>
          </a:p>
        </p:txBody>
      </p:sp>
      <p:sp>
        <p:nvSpPr>
          <p:cNvPr id="420" name="Google Shape;420;p11"/>
          <p:cNvSpPr/>
          <p:nvPr/>
        </p:nvSpPr>
        <p:spPr>
          <a:xfrm>
            <a:off x="4768210" y="2434602"/>
            <a:ext cx="2619300" cy="4608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1047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785">
                <a:solidFill>
                  <a:srgbClr val="5A6B7F"/>
                </a:solidFill>
                <a:latin typeface="Arial"/>
                <a:ea typeface="Arial"/>
                <a:cs typeface="Arial"/>
                <a:sym typeface="Arial"/>
              </a:rPr>
              <a:t>B2B-клиенты, коммуникации, ЭЦП, облака и платформы</a:t>
            </a:r>
            <a:endParaRPr sz="1840"/>
          </a:p>
        </p:txBody>
      </p:sp>
      <p:sp>
        <p:nvSpPr>
          <p:cNvPr id="421" name="Google Shape;421;p11"/>
          <p:cNvSpPr/>
          <p:nvPr/>
        </p:nvSpPr>
        <p:spPr>
          <a:xfrm>
            <a:off x="8238211" y="1847861"/>
            <a:ext cx="3247800" cy="1524000"/>
          </a:xfrm>
          <a:prstGeom prst="rect">
            <a:avLst/>
          </a:prstGeom>
          <a:solidFill>
            <a:srgbClr val="FFFFFF"/>
          </a:solidFill>
          <a:ln cap="flat" cmpd="sng" w="10475">
            <a:solidFill>
              <a:srgbClr val="D4E8F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0550" lIns="100550" spcFirstLastPara="1" rIns="100550" wrap="square" tIns="1005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2" name="Google Shape;422;p11"/>
          <p:cNvSpPr/>
          <p:nvPr/>
        </p:nvSpPr>
        <p:spPr>
          <a:xfrm>
            <a:off x="8238211" y="1847861"/>
            <a:ext cx="84000" cy="1524000"/>
          </a:xfrm>
          <a:prstGeom prst="rect">
            <a:avLst/>
          </a:prstGeom>
          <a:solidFill>
            <a:srgbClr val="20A9E0"/>
          </a:solidFill>
          <a:ln cap="flat" cmpd="sng" w="1047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0550" lIns="100550" spcFirstLastPara="1" rIns="100550" wrap="square" tIns="1005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3" name="Google Shape;423;p11"/>
          <p:cNvSpPr/>
          <p:nvPr/>
        </p:nvSpPr>
        <p:spPr>
          <a:xfrm>
            <a:off x="8442994" y="2000222"/>
            <a:ext cx="2712600" cy="4314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1047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57">
                <a:solidFill>
                  <a:srgbClr val="12233D"/>
                </a:solidFill>
                <a:latin typeface="Play"/>
                <a:ea typeface="Play"/>
                <a:cs typeface="Play"/>
                <a:sym typeface="Play"/>
              </a:rPr>
              <a:t>Техники</a:t>
            </a:r>
            <a:endParaRPr sz="1740"/>
          </a:p>
        </p:txBody>
      </p:sp>
      <p:sp>
        <p:nvSpPr>
          <p:cNvPr id="424" name="Google Shape;424;p11"/>
          <p:cNvSpPr/>
          <p:nvPr/>
        </p:nvSpPr>
        <p:spPr>
          <a:xfrm>
            <a:off x="8489672" y="2434602"/>
            <a:ext cx="2619300" cy="4608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1047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785">
                <a:solidFill>
                  <a:srgbClr val="5A6B7F"/>
                </a:solidFill>
                <a:latin typeface="Arial"/>
                <a:ea typeface="Arial"/>
                <a:cs typeface="Arial"/>
                <a:sym typeface="Arial"/>
              </a:rPr>
              <a:t>инфраструктура, подключение, сервисная надежность</a:t>
            </a:r>
            <a:endParaRPr sz="1840"/>
          </a:p>
        </p:txBody>
      </p:sp>
      <p:sp>
        <p:nvSpPr>
          <p:cNvPr id="425" name="Google Shape;425;p11"/>
          <p:cNvSpPr/>
          <p:nvPr/>
        </p:nvSpPr>
        <p:spPr>
          <a:xfrm>
            <a:off x="962100" y="3876675"/>
            <a:ext cx="10857000" cy="2258100"/>
          </a:xfrm>
          <a:prstGeom prst="rect">
            <a:avLst/>
          </a:prstGeom>
          <a:solidFill>
            <a:srgbClr val="092A50"/>
          </a:solidFill>
          <a:ln cap="flat" cmpd="sng" w="10050">
            <a:solidFill>
              <a:srgbClr val="1A5B8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6500" lIns="96500" spcFirstLastPara="1" rIns="96500" wrap="square" tIns="965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78"/>
          </a:p>
        </p:txBody>
      </p:sp>
      <p:sp>
        <p:nvSpPr>
          <p:cNvPr id="426" name="Google Shape;426;p11"/>
          <p:cNvSpPr/>
          <p:nvPr/>
        </p:nvSpPr>
        <p:spPr>
          <a:xfrm>
            <a:off x="1374188" y="4131612"/>
            <a:ext cx="7941900" cy="6435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1005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375">
                <a:solidFill>
                  <a:srgbClr val="FFFFFF"/>
                </a:solidFill>
                <a:latin typeface="Play"/>
                <a:ea typeface="Play"/>
                <a:cs typeface="Play"/>
                <a:sym typeface="Play"/>
              </a:rPr>
              <a:t>На стыке связи, облаков и цифрового документооборота</a:t>
            </a:r>
            <a:endParaRPr sz="1478"/>
          </a:p>
        </p:txBody>
      </p:sp>
      <p:sp>
        <p:nvSpPr>
          <p:cNvPr id="427" name="Google Shape;427;p11"/>
          <p:cNvSpPr/>
          <p:nvPr/>
        </p:nvSpPr>
        <p:spPr>
          <a:xfrm>
            <a:off x="1374188" y="4990617"/>
            <a:ext cx="8846400" cy="5226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1005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953">
                <a:solidFill>
                  <a:srgbClr val="B8D2EA"/>
                </a:solidFill>
                <a:latin typeface="Arial"/>
                <a:ea typeface="Arial"/>
                <a:cs typeface="Arial"/>
                <a:sym typeface="Arial"/>
              </a:rPr>
              <a:t>Финальный акцент исходной презентации — активный коллективный отдых. В обновленной версии это оставлено как культурная нота, но без перегруза: люди нужны не только в роли, а в живой команде.</a:t>
            </a:r>
            <a:endParaRPr sz="2005"/>
          </a:p>
        </p:txBody>
      </p:sp>
      <p:sp>
        <p:nvSpPr>
          <p:cNvPr id="428" name="Google Shape;428;p11"/>
          <p:cNvSpPr/>
          <p:nvPr/>
        </p:nvSpPr>
        <p:spPr>
          <a:xfrm>
            <a:off x="10602721" y="4212034"/>
            <a:ext cx="643500" cy="60600"/>
          </a:xfrm>
          <a:prstGeom prst="rect">
            <a:avLst/>
          </a:prstGeom>
          <a:solidFill>
            <a:srgbClr val="FF7A1A"/>
          </a:solidFill>
          <a:ln cap="flat" cmpd="sng" w="1005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6500" lIns="96500" spcFirstLastPara="1" rIns="96500" wrap="square" tIns="965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9" name="Google Shape;429;p11"/>
          <p:cNvSpPr/>
          <p:nvPr/>
        </p:nvSpPr>
        <p:spPr>
          <a:xfrm>
            <a:off x="10602721" y="4453303"/>
            <a:ext cx="643500" cy="60600"/>
          </a:xfrm>
          <a:prstGeom prst="rect">
            <a:avLst/>
          </a:prstGeom>
          <a:solidFill>
            <a:srgbClr val="20A9E0"/>
          </a:solidFill>
          <a:ln cap="flat" cmpd="sng" w="1005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6500" lIns="96500" spcFirstLastPara="1" rIns="96500" wrap="square" tIns="965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0" name="Google Shape;430;p11"/>
          <p:cNvSpPr/>
          <p:nvPr/>
        </p:nvSpPr>
        <p:spPr>
          <a:xfrm>
            <a:off x="10602721" y="4694572"/>
            <a:ext cx="643500" cy="60600"/>
          </a:xfrm>
          <a:prstGeom prst="rect">
            <a:avLst/>
          </a:prstGeom>
          <a:solidFill>
            <a:srgbClr val="FFFFFF"/>
          </a:solidFill>
          <a:ln cap="flat" cmpd="sng" w="1005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6500" lIns="96500" spcFirstLastPara="1" rIns="96500" wrap="square" tIns="965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1" name="Google Shape;431;p11"/>
          <p:cNvSpPr/>
          <p:nvPr/>
        </p:nvSpPr>
        <p:spPr>
          <a:xfrm>
            <a:off x="10344150" y="6334125"/>
            <a:ext cx="1143000" cy="1905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1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1E3A"/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8" name="Google Shape;438;p12"/>
          <p:cNvSpPr/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20A9E0"/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9" name="Google Shape;439;p12"/>
          <p:cNvSpPr/>
          <p:nvPr/>
        </p:nvSpPr>
        <p:spPr>
          <a:xfrm>
            <a:off x="209550" y="0"/>
            <a:ext cx="85725" cy="6858000"/>
          </a:xfrm>
          <a:prstGeom prst="rect">
            <a:avLst/>
          </a:prstGeom>
          <a:solidFill>
            <a:srgbClr val="FF7A1A"/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0" name="Google Shape;440;p12"/>
          <p:cNvSpPr/>
          <p:nvPr/>
        </p:nvSpPr>
        <p:spPr>
          <a:xfrm>
            <a:off x="514350" y="381000"/>
            <a:ext cx="514350" cy="57150"/>
          </a:xfrm>
          <a:prstGeom prst="rect">
            <a:avLst/>
          </a:prstGeom>
          <a:solidFill>
            <a:srgbClr val="FF7A1A"/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1" name="Google Shape;441;p12"/>
          <p:cNvSpPr/>
          <p:nvPr/>
        </p:nvSpPr>
        <p:spPr>
          <a:xfrm>
            <a:off x="1066800" y="381000"/>
            <a:ext cx="895350" cy="57150"/>
          </a:xfrm>
          <a:prstGeom prst="rect">
            <a:avLst/>
          </a:prstGeom>
          <a:solidFill>
            <a:srgbClr val="78D2F2"/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2" name="Google Shape;442;p12"/>
          <p:cNvSpPr/>
          <p:nvPr/>
        </p:nvSpPr>
        <p:spPr>
          <a:xfrm>
            <a:off x="666750" y="552450"/>
            <a:ext cx="5905500" cy="5907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300">
                <a:solidFill>
                  <a:srgbClr val="FFFFFF"/>
                </a:solidFill>
                <a:latin typeface="Play"/>
                <a:ea typeface="Play"/>
                <a:cs typeface="Play"/>
                <a:sym typeface="Play"/>
              </a:rPr>
              <a:t>Мы дружный коллектив</a:t>
            </a:r>
            <a:endParaRPr/>
          </a:p>
        </p:txBody>
      </p:sp>
      <p:sp>
        <p:nvSpPr>
          <p:cNvPr id="443" name="Google Shape;443;p12"/>
          <p:cNvSpPr/>
          <p:nvPr/>
        </p:nvSpPr>
        <p:spPr>
          <a:xfrm>
            <a:off x="628650" y="1049775"/>
            <a:ext cx="10782300" cy="3618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900">
                <a:solidFill>
                  <a:srgbClr val="B8D2EA"/>
                </a:solidFill>
                <a:latin typeface="Arial"/>
                <a:ea typeface="Arial"/>
                <a:cs typeface="Arial"/>
                <a:sym typeface="Arial"/>
              </a:rPr>
              <a:t>Активный отдых из исходной презентации оставляем как живое подтверждение командной культуры.</a:t>
            </a:r>
            <a:endParaRPr sz="1800"/>
          </a:p>
        </p:txBody>
      </p:sp>
      <p:sp>
        <p:nvSpPr>
          <p:cNvPr id="444" name="Google Shape;444;p12"/>
          <p:cNvSpPr/>
          <p:nvPr/>
        </p:nvSpPr>
        <p:spPr>
          <a:xfrm>
            <a:off x="628650" y="1866900"/>
            <a:ext cx="4591500" cy="3047400"/>
          </a:xfrm>
          <a:prstGeom prst="rect">
            <a:avLst/>
          </a:prstGeom>
          <a:solidFill>
            <a:srgbClr val="FFFFFF"/>
          </a:solidFill>
          <a:ln cap="flat" cmpd="sng" w="10150">
            <a:solidFill>
              <a:srgbClr val="D4E8F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7500" lIns="97500" spcFirstLastPara="1" rIns="97500" wrap="square" tIns="975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45" name="Google Shape;445;p12"/>
          <p:cNvPicPr preferRelativeResize="0"/>
          <p:nvPr/>
        </p:nvPicPr>
        <p:blipFill rotWithShape="1">
          <a:blip r:embed="rId3">
            <a:alphaModFix/>
          </a:blip>
          <a:srcRect b="493" l="0" r="0" t="493"/>
          <a:stretch/>
        </p:blipFill>
        <p:spPr>
          <a:xfrm>
            <a:off x="669283" y="1907533"/>
            <a:ext cx="4510208" cy="2966173"/>
          </a:xfrm>
          <a:prstGeom prst="rect">
            <a:avLst/>
          </a:prstGeom>
          <a:noFill/>
          <a:ln>
            <a:noFill/>
          </a:ln>
        </p:spPr>
      </p:pic>
      <p:sp>
        <p:nvSpPr>
          <p:cNvPr id="446" name="Google Shape;446;p12"/>
          <p:cNvSpPr/>
          <p:nvPr/>
        </p:nvSpPr>
        <p:spPr>
          <a:xfrm>
            <a:off x="5362336" y="1866900"/>
            <a:ext cx="3250500" cy="2133300"/>
          </a:xfrm>
          <a:prstGeom prst="rect">
            <a:avLst/>
          </a:prstGeom>
          <a:solidFill>
            <a:srgbClr val="FFFFFF"/>
          </a:solidFill>
          <a:ln cap="flat" cmpd="sng" w="10150">
            <a:solidFill>
              <a:srgbClr val="D4E8F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7500" lIns="97500" spcFirstLastPara="1" rIns="97500" wrap="square" tIns="975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47" name="Google Shape;447;p12"/>
          <p:cNvPicPr preferRelativeResize="0"/>
          <p:nvPr/>
        </p:nvPicPr>
        <p:blipFill rotWithShape="1">
          <a:blip r:embed="rId4">
            <a:alphaModFix/>
          </a:blip>
          <a:srcRect b="1316" l="0" r="0" t="1316"/>
          <a:stretch/>
        </p:blipFill>
        <p:spPr>
          <a:xfrm>
            <a:off x="5402969" y="1907533"/>
            <a:ext cx="3169335" cy="2051942"/>
          </a:xfrm>
          <a:prstGeom prst="rect">
            <a:avLst/>
          </a:prstGeom>
          <a:noFill/>
          <a:ln>
            <a:noFill/>
          </a:ln>
        </p:spPr>
      </p:pic>
      <p:sp>
        <p:nvSpPr>
          <p:cNvPr id="448" name="Google Shape;448;p12"/>
          <p:cNvSpPr/>
          <p:nvPr/>
        </p:nvSpPr>
        <p:spPr>
          <a:xfrm>
            <a:off x="8755150" y="1866900"/>
            <a:ext cx="3250500" cy="2133300"/>
          </a:xfrm>
          <a:prstGeom prst="rect">
            <a:avLst/>
          </a:prstGeom>
          <a:solidFill>
            <a:srgbClr val="FFFFFF"/>
          </a:solidFill>
          <a:ln cap="flat" cmpd="sng" w="10150">
            <a:solidFill>
              <a:srgbClr val="D4E8F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7500" lIns="97500" spcFirstLastPara="1" rIns="97500" wrap="square" tIns="975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49" name="Google Shape;449;p12"/>
          <p:cNvPicPr preferRelativeResize="0"/>
          <p:nvPr/>
        </p:nvPicPr>
        <p:blipFill rotWithShape="1">
          <a:blip r:embed="rId5">
            <a:alphaModFix/>
          </a:blip>
          <a:srcRect b="1331" l="0" r="0" t="1331"/>
          <a:stretch/>
        </p:blipFill>
        <p:spPr>
          <a:xfrm>
            <a:off x="8795783" y="1907533"/>
            <a:ext cx="3169334" cy="2051942"/>
          </a:xfrm>
          <a:prstGeom prst="rect">
            <a:avLst/>
          </a:prstGeom>
          <a:noFill/>
          <a:ln>
            <a:noFill/>
          </a:ln>
        </p:spPr>
      </p:pic>
      <p:sp>
        <p:nvSpPr>
          <p:cNvPr id="450" name="Google Shape;450;p12"/>
          <p:cNvSpPr/>
          <p:nvPr/>
        </p:nvSpPr>
        <p:spPr>
          <a:xfrm>
            <a:off x="5362336" y="4162638"/>
            <a:ext cx="3250500" cy="1889400"/>
          </a:xfrm>
          <a:prstGeom prst="rect">
            <a:avLst/>
          </a:prstGeom>
          <a:solidFill>
            <a:srgbClr val="FFFFFF"/>
          </a:solidFill>
          <a:ln cap="flat" cmpd="sng" w="10150">
            <a:solidFill>
              <a:srgbClr val="D4E8F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7500" lIns="97500" spcFirstLastPara="1" rIns="97500" wrap="square" tIns="975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51" name="Google Shape;451;p12"/>
          <p:cNvPicPr preferRelativeResize="0"/>
          <p:nvPr/>
        </p:nvPicPr>
        <p:blipFill rotWithShape="1">
          <a:blip r:embed="rId6">
            <a:alphaModFix/>
          </a:blip>
          <a:srcRect b="7062" l="0" r="0" t="7062"/>
          <a:stretch/>
        </p:blipFill>
        <p:spPr>
          <a:xfrm>
            <a:off x="5402969" y="4203270"/>
            <a:ext cx="3169336" cy="1808147"/>
          </a:xfrm>
          <a:prstGeom prst="rect">
            <a:avLst/>
          </a:prstGeom>
          <a:noFill/>
          <a:ln>
            <a:noFill/>
          </a:ln>
        </p:spPr>
      </p:pic>
      <p:sp>
        <p:nvSpPr>
          <p:cNvPr id="452" name="Google Shape;452;p12"/>
          <p:cNvSpPr/>
          <p:nvPr/>
        </p:nvSpPr>
        <p:spPr>
          <a:xfrm>
            <a:off x="8755150" y="4162638"/>
            <a:ext cx="3250500" cy="1889400"/>
          </a:xfrm>
          <a:prstGeom prst="rect">
            <a:avLst/>
          </a:prstGeom>
          <a:solidFill>
            <a:srgbClr val="FFFFFF"/>
          </a:solidFill>
          <a:ln cap="flat" cmpd="sng" w="10150">
            <a:solidFill>
              <a:srgbClr val="D4E8F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7500" lIns="97500" spcFirstLastPara="1" rIns="97500" wrap="square" tIns="975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53" name="Google Shape;453;p12"/>
          <p:cNvPicPr preferRelativeResize="0"/>
          <p:nvPr/>
        </p:nvPicPr>
        <p:blipFill rotWithShape="1">
          <a:blip r:embed="rId7">
            <a:alphaModFix/>
          </a:blip>
          <a:srcRect b="7077" l="0" r="0" t="7077"/>
          <a:stretch/>
        </p:blipFill>
        <p:spPr>
          <a:xfrm>
            <a:off x="8795783" y="4203270"/>
            <a:ext cx="3169336" cy="1808147"/>
          </a:xfrm>
          <a:prstGeom prst="rect">
            <a:avLst/>
          </a:prstGeom>
          <a:noFill/>
          <a:ln>
            <a:noFill/>
          </a:ln>
        </p:spPr>
      </p:pic>
      <p:sp>
        <p:nvSpPr>
          <p:cNvPr id="454" name="Google Shape;454;p12"/>
          <p:cNvSpPr/>
          <p:nvPr/>
        </p:nvSpPr>
        <p:spPr>
          <a:xfrm>
            <a:off x="709915" y="5073430"/>
            <a:ext cx="4510200" cy="957900"/>
          </a:xfrm>
          <a:prstGeom prst="rect">
            <a:avLst/>
          </a:prstGeom>
          <a:solidFill>
            <a:srgbClr val="092A50"/>
          </a:solidFill>
          <a:ln cap="flat" cmpd="sng" w="10150">
            <a:solidFill>
              <a:srgbClr val="1A5B8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7500" lIns="97500" spcFirstLastPara="1" rIns="97500" wrap="square" tIns="975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93"/>
          </a:p>
        </p:txBody>
      </p:sp>
      <p:sp>
        <p:nvSpPr>
          <p:cNvPr id="455" name="Google Shape;455;p12"/>
          <p:cNvSpPr/>
          <p:nvPr/>
        </p:nvSpPr>
        <p:spPr>
          <a:xfrm>
            <a:off x="974026" y="5399930"/>
            <a:ext cx="3941400" cy="3048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10150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8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Сеть, сервисы и платформы строят люди, которые умеют работать вместе.</a:t>
            </a:r>
            <a:endParaRPr sz="1493"/>
          </a:p>
        </p:txBody>
      </p:sp>
      <p:sp>
        <p:nvSpPr>
          <p:cNvPr id="456" name="Google Shape;456;p12"/>
          <p:cNvSpPr/>
          <p:nvPr/>
        </p:nvSpPr>
        <p:spPr>
          <a:xfrm>
            <a:off x="10344150" y="6334125"/>
            <a:ext cx="1143000" cy="1905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